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handoutMasterIdLst>
    <p:handoutMasterId r:id="rId40"/>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96"/>
    <p:restoredTop sz="94719"/>
  </p:normalViewPr>
  <p:slideViewPr>
    <p:cSldViewPr snapToGrid="0" snapToObjects="1">
      <p:cViewPr varScale="1">
        <p:scale>
          <a:sx n="112" d="100"/>
          <a:sy n="112" d="100"/>
        </p:scale>
        <p:origin x="232" y="968"/>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05845AE-ACE1-EC44-8625-84E41CDD46BF}" type="datetimeFigureOut">
              <a:rPr lang="en-US" smtClean="0"/>
              <a:t>10/24/24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439650B-C0B8-7C4E-B61C-B8EF4072FA7D}" type="slidenum">
              <a:rPr lang="en-US" smtClean="0"/>
              <a:t>‹#›</a:t>
            </a:fld>
            <a:endParaRPr lang="en-US"/>
          </a:p>
        </p:txBody>
      </p:sp>
    </p:spTree>
    <p:extLst>
      <p:ext uri="{BB962C8B-B14F-4D97-AF65-F5344CB8AC3E}">
        <p14:creationId xmlns:p14="http://schemas.microsoft.com/office/powerpoint/2010/main" val="196284453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BB7B6E1-B344-C444-840E-5BCE257718B4}" type="datetimeFigureOut">
              <a:rPr lang="en-US" smtClean="0"/>
              <a:t>10/24/24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6818D25-F9F0-6E43-9906-4FDAFD99D1F5}" type="slidenum">
              <a:rPr lang="en-US" smtClean="0"/>
              <a:t>‹#›</a:t>
            </a:fld>
            <a:endParaRPr lang="en-US"/>
          </a:p>
        </p:txBody>
      </p:sp>
    </p:spTree>
    <p:extLst>
      <p:ext uri="{BB962C8B-B14F-4D97-AF65-F5344CB8AC3E}">
        <p14:creationId xmlns:p14="http://schemas.microsoft.com/office/powerpoint/2010/main" val="350272010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1</a:t>
            </a:fld>
            <a:endParaRPr lang="en-US"/>
          </a:p>
        </p:txBody>
      </p:sp>
    </p:spTree>
    <p:extLst>
      <p:ext uri="{BB962C8B-B14F-4D97-AF65-F5344CB8AC3E}">
        <p14:creationId xmlns:p14="http://schemas.microsoft.com/office/powerpoint/2010/main" val="3339567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ga-IE"/>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ga-IE"/>
              <a:t>Click to edit Master subtitle style</a:t>
            </a:r>
            <a:endParaRPr lang="en-US"/>
          </a:p>
        </p:txBody>
      </p:sp>
      <p:sp>
        <p:nvSpPr>
          <p:cNvPr id="5" name="Footer Placeholder 4"/>
          <p:cNvSpPr>
            <a:spLocks noGrp="1"/>
          </p:cNvSpPr>
          <p:nvPr>
            <p:ph type="ftr" sz="quarter" idx="11"/>
          </p:nvPr>
        </p:nvSpPr>
        <p:spPr>
          <a:xfrm>
            <a:off x="3997904" y="6434750"/>
            <a:ext cx="5011541" cy="501650"/>
          </a:xfrm>
          <a:prstGeom prst="rect">
            <a:avLst/>
          </a:prstGeom>
        </p:spPr>
        <p:txBody>
          <a:bodyPr/>
          <a:lstStyle>
            <a:lvl1pPr>
              <a:defRPr sz="1600" i="1"/>
            </a:lvl1pPr>
          </a:lstStyle>
          <a:p>
            <a:endParaRPr lang="en-US"/>
          </a:p>
        </p:txBody>
      </p:sp>
      <p:sp>
        <p:nvSpPr>
          <p:cNvPr id="6" name="Slide Number Placeholder 5"/>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1189332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2103765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ga-IE"/>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329003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US"/>
          </a:p>
        </p:txBody>
      </p:sp>
      <p:sp>
        <p:nvSpPr>
          <p:cNvPr id="3" name="Content Placeholder 2"/>
          <p:cNvSpPr>
            <a:spLocks noGrp="1"/>
          </p:cNvSpPr>
          <p:nvPr>
            <p:ph idx="1"/>
          </p:nvPr>
        </p:nvSpPr>
        <p:spPr/>
        <p:txBody>
          <a:body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2448461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ga-IE"/>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ga-IE"/>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1986212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176795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ga-IE"/>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ga-IE"/>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ga-IE"/>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7" name="Date Placeholder 6"/>
          <p:cNvSpPr>
            <a:spLocks noGrp="1"/>
          </p:cNvSpPr>
          <p:nvPr>
            <p:ph type="dt" sz="half" idx="10"/>
          </p:nvPr>
        </p:nvSpPr>
        <p:spPr>
          <a:xfrm>
            <a:off x="609600" y="6356351"/>
            <a:ext cx="2844800" cy="365125"/>
          </a:xfrm>
          <a:prstGeom prst="rect">
            <a:avLst/>
          </a:prstGeom>
        </p:spPr>
        <p:txBody>
          <a:bodyPr/>
          <a:lstStyle/>
          <a:p>
            <a:endParaRPr lang="en-US"/>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2177568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US"/>
          </a:p>
        </p:txBody>
      </p:sp>
      <p:sp>
        <p:nvSpPr>
          <p:cNvPr id="3" name="Date Placeholder 2"/>
          <p:cNvSpPr>
            <a:spLocks noGrp="1"/>
          </p:cNvSpPr>
          <p:nvPr>
            <p:ph type="dt" sz="half" idx="10"/>
          </p:nvPr>
        </p:nvSpPr>
        <p:spPr>
          <a:xfrm>
            <a:off x="609600" y="6356351"/>
            <a:ext cx="2844800" cy="365125"/>
          </a:xfrm>
          <a:prstGeom prst="rect">
            <a:avLst/>
          </a:prstGeom>
        </p:spPr>
        <p:txBody>
          <a:bodyPr/>
          <a:lstStyle/>
          <a:p>
            <a:endParaRPr lang="en-US"/>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1663180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endParaRPr lang="en-US"/>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602105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ga-IE"/>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ga-IE"/>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3706085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ga-IE"/>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ga-IE"/>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3200191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ga-IE"/>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6" name="Slide Number Placeholder 5"/>
          <p:cNvSpPr>
            <a:spLocks noGrp="1"/>
          </p:cNvSpPr>
          <p:nvPr>
            <p:ph type="sldNum" sz="quarter" idx="4"/>
          </p:nvPr>
        </p:nvSpPr>
        <p:spPr>
          <a:xfrm>
            <a:off x="11582400" y="6466111"/>
            <a:ext cx="501696" cy="357579"/>
          </a:xfrm>
          <a:prstGeom prst="rect">
            <a:avLst/>
          </a:prstGeom>
        </p:spPr>
        <p:txBody>
          <a:bodyPr vert="horz" lIns="91440" tIns="45720" rIns="91440" bIns="45720" rtlCol="0" anchor="ctr"/>
          <a:lstStyle>
            <a:lvl1pPr algn="r">
              <a:defRPr sz="1200">
                <a:solidFill>
                  <a:schemeClr val="tx1">
                    <a:tint val="75000"/>
                  </a:schemeClr>
                </a:solidFill>
              </a:defRPr>
            </a:lvl1pPr>
          </a:lstStyle>
          <a:p>
            <a:fld id="{85C893B6-8239-B544-860F-8E6624F3670C}" type="slidenum">
              <a:rPr lang="en-US" smtClean="0"/>
              <a:t>‹#›</a:t>
            </a:fld>
            <a:endParaRPr lang="en-US"/>
          </a:p>
        </p:txBody>
      </p:sp>
      <p:cxnSp>
        <p:nvCxnSpPr>
          <p:cNvPr id="8" name="Straight Connector 7"/>
          <p:cNvCxnSpPr/>
          <p:nvPr userDrawn="1"/>
        </p:nvCxnSpPr>
        <p:spPr>
          <a:xfrm>
            <a:off x="0" y="6466110"/>
            <a:ext cx="12192000" cy="0"/>
          </a:xfrm>
          <a:prstGeom prst="line">
            <a:avLst/>
          </a:prstGeom>
          <a:ln w="31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userDrawn="1"/>
        </p:nvSpPr>
        <p:spPr>
          <a:xfrm>
            <a:off x="107904" y="6521360"/>
            <a:ext cx="2276136" cy="307777"/>
          </a:xfrm>
          <a:prstGeom prst="rect">
            <a:avLst/>
          </a:prstGeom>
          <a:noFill/>
        </p:spPr>
        <p:txBody>
          <a:bodyPr wrap="none" rtlCol="0">
            <a:spAutoFit/>
          </a:bodyPr>
          <a:lstStyle/>
          <a:p>
            <a:r>
              <a:rPr lang="en-US" sz="1400" i="1" dirty="0">
                <a:solidFill>
                  <a:srgbClr val="0000FF"/>
                </a:solidFill>
              </a:rPr>
              <a:t>09 Exploratory Data Analysis</a:t>
            </a:r>
          </a:p>
        </p:txBody>
      </p:sp>
      <p:sp>
        <p:nvSpPr>
          <p:cNvPr id="13" name="TextBox 12">
            <a:extLst>
              <a:ext uri="{FF2B5EF4-FFF2-40B4-BE49-F238E27FC236}">
                <a16:creationId xmlns:a16="http://schemas.microsoft.com/office/drawing/2014/main" id="{5E1C5313-8C82-2E4D-BC85-234997DA0DF0}"/>
              </a:ext>
            </a:extLst>
          </p:cNvPr>
          <p:cNvSpPr txBox="1"/>
          <p:nvPr userDrawn="1"/>
        </p:nvSpPr>
        <p:spPr>
          <a:xfrm>
            <a:off x="7922528" y="6498280"/>
            <a:ext cx="3753656" cy="307777"/>
          </a:xfrm>
          <a:prstGeom prst="rect">
            <a:avLst/>
          </a:prstGeom>
          <a:noFill/>
        </p:spPr>
        <p:txBody>
          <a:bodyPr wrap="none" rtlCol="0">
            <a:spAutoFit/>
          </a:bodyPr>
          <a:lstStyle/>
          <a:p>
            <a:r>
              <a:rPr lang="en-US" sz="1400" i="1" dirty="0">
                <a:solidFill>
                  <a:srgbClr val="7030A0"/>
                </a:solidFill>
              </a:rPr>
              <a:t>Data Science for Operational Researchers using R</a:t>
            </a:r>
          </a:p>
        </p:txBody>
      </p:sp>
    </p:spTree>
    <p:extLst>
      <p:ext uri="{BB962C8B-B14F-4D97-AF65-F5344CB8AC3E}">
        <p14:creationId xmlns:p14="http://schemas.microsoft.com/office/powerpoint/2010/main" val="21110146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JimDuggan/explore_or"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www.titanicexperiencecobh.ie/" TargetMode="External"/><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hyperlink" Target="http://www.lac.inpe.br/~rafael.santos/Docs/CAP394/WholeStory-Iris.html"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793609"/>
            <a:ext cx="10363200" cy="1470025"/>
          </a:xfrm>
        </p:spPr>
        <p:txBody>
          <a:bodyPr>
            <a:normAutofit/>
          </a:bodyPr>
          <a:lstStyle/>
          <a:p>
            <a:r>
              <a:rPr lang="en-US" dirty="0">
                <a:solidFill>
                  <a:srgbClr val="0432FF"/>
                </a:solidFill>
              </a:rPr>
              <a:t>Data Science for Operational Researchers using R</a:t>
            </a:r>
            <a:endParaRPr lang="en-US" i="1" dirty="0">
              <a:solidFill>
                <a:srgbClr val="0432FF"/>
              </a:solidFill>
            </a:endParaRPr>
          </a:p>
        </p:txBody>
      </p:sp>
      <p:sp>
        <p:nvSpPr>
          <p:cNvPr id="3" name="Subtitle 2">
            <a:extLst>
              <a:ext uri="{FF2B5EF4-FFF2-40B4-BE49-F238E27FC236}">
                <a16:creationId xmlns:a16="http://schemas.microsoft.com/office/drawing/2014/main" id="{B2A189BB-FC0D-99C7-D858-51968476920E}"/>
              </a:ext>
            </a:extLst>
          </p:cNvPr>
          <p:cNvSpPr>
            <a:spLocks noGrp="1"/>
          </p:cNvSpPr>
          <p:nvPr>
            <p:ph type="subTitle" idx="1"/>
          </p:nvPr>
        </p:nvSpPr>
        <p:spPr>
          <a:xfrm>
            <a:off x="1828800" y="4865104"/>
            <a:ext cx="8534400" cy="817633"/>
          </a:xfrm>
        </p:spPr>
        <p:txBody>
          <a:bodyPr/>
          <a:lstStyle/>
          <a:p>
            <a:r>
              <a:rPr lang="en-US" dirty="0"/>
              <a:t>09 – Exploratory Data Analysis</a:t>
            </a:r>
          </a:p>
        </p:txBody>
      </p:sp>
      <p:sp>
        <p:nvSpPr>
          <p:cNvPr id="5" name="Slide Number Placeholder 4"/>
          <p:cNvSpPr>
            <a:spLocks noGrp="1"/>
          </p:cNvSpPr>
          <p:nvPr>
            <p:ph type="sldNum" sz="quarter" idx="12"/>
          </p:nvPr>
        </p:nvSpPr>
        <p:spPr/>
        <p:txBody>
          <a:bodyPr/>
          <a:lstStyle/>
          <a:p>
            <a:fld id="{85C893B6-8239-B544-860F-8E6624F3670C}" type="slidenum">
              <a:rPr lang="en-US" smtClean="0"/>
              <a:t>1</a:t>
            </a:fld>
            <a:endParaRPr lang="en-US"/>
          </a:p>
        </p:txBody>
      </p:sp>
      <p:sp>
        <p:nvSpPr>
          <p:cNvPr id="7" name="TextBox 6">
            <a:extLst>
              <a:ext uri="{FF2B5EF4-FFF2-40B4-BE49-F238E27FC236}">
                <a16:creationId xmlns:a16="http://schemas.microsoft.com/office/drawing/2014/main" id="{E17D5DF2-6831-294B-C42C-B06674A30CD8}"/>
              </a:ext>
            </a:extLst>
          </p:cNvPr>
          <p:cNvSpPr txBox="1"/>
          <p:nvPr/>
        </p:nvSpPr>
        <p:spPr>
          <a:xfrm>
            <a:off x="3708691" y="5792202"/>
            <a:ext cx="6101860" cy="369332"/>
          </a:xfrm>
          <a:prstGeom prst="rect">
            <a:avLst/>
          </a:prstGeom>
          <a:noFill/>
        </p:spPr>
        <p:txBody>
          <a:bodyPr wrap="square">
            <a:spAutoFit/>
          </a:bodyPr>
          <a:lstStyle/>
          <a:p>
            <a:r>
              <a:rPr lang="en-US" dirty="0">
                <a:hlinkClick r:id="rId3"/>
              </a:rPr>
              <a:t>https://github.com/JimDuggan/explore_or</a:t>
            </a:r>
            <a:r>
              <a:rPr lang="en-US" dirty="0"/>
              <a:t> </a:t>
            </a:r>
          </a:p>
        </p:txBody>
      </p:sp>
      <p:pic>
        <p:nvPicPr>
          <p:cNvPr id="6" name="Picture 5" descr="A white paper with black text&#10;&#10;Description automatically generated">
            <a:extLst>
              <a:ext uri="{FF2B5EF4-FFF2-40B4-BE49-F238E27FC236}">
                <a16:creationId xmlns:a16="http://schemas.microsoft.com/office/drawing/2014/main" id="{6C0212D2-962E-F7EF-E4D6-1298FDC4E9DC}"/>
              </a:ext>
            </a:extLst>
          </p:cNvPr>
          <p:cNvPicPr>
            <a:picLocks noChangeAspect="1"/>
          </p:cNvPicPr>
          <p:nvPr/>
        </p:nvPicPr>
        <p:blipFill>
          <a:blip r:embed="rId4"/>
          <a:stretch>
            <a:fillRect/>
          </a:stretch>
        </p:blipFill>
        <p:spPr>
          <a:xfrm>
            <a:off x="2404240" y="345529"/>
            <a:ext cx="7876431" cy="2448080"/>
          </a:xfrm>
          <a:prstGeom prst="rect">
            <a:avLst/>
          </a:prstGeom>
        </p:spPr>
      </p:pic>
    </p:spTree>
    <p:extLst>
      <p:ext uri="{BB962C8B-B14F-4D97-AF65-F5344CB8AC3E}">
        <p14:creationId xmlns:p14="http://schemas.microsoft.com/office/powerpoint/2010/main" val="2802745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8A14CCE-2FA0-0C7E-0730-A67271035425}"/>
              </a:ext>
            </a:extLst>
          </p:cNvPr>
          <p:cNvSpPr>
            <a:spLocks noGrp="1"/>
          </p:cNvSpPr>
          <p:nvPr>
            <p:ph type="title"/>
          </p:nvPr>
        </p:nvSpPr>
        <p:spPr/>
        <p:txBody>
          <a:bodyPr/>
          <a:lstStyle/>
          <a:p>
            <a:r>
              <a:rPr lang="en-US" dirty="0"/>
              <a:t>Available data</a:t>
            </a:r>
          </a:p>
        </p:txBody>
      </p:sp>
      <p:sp>
        <p:nvSpPr>
          <p:cNvPr id="5" name="Slide Number Placeholder 4">
            <a:extLst>
              <a:ext uri="{FF2B5EF4-FFF2-40B4-BE49-F238E27FC236}">
                <a16:creationId xmlns:a16="http://schemas.microsoft.com/office/drawing/2014/main" id="{CA817858-D642-B79E-FA09-1131D6C8D0BD}"/>
              </a:ext>
            </a:extLst>
          </p:cNvPr>
          <p:cNvSpPr>
            <a:spLocks noGrp="1"/>
          </p:cNvSpPr>
          <p:nvPr>
            <p:ph type="sldNum" sz="quarter" idx="12"/>
          </p:nvPr>
        </p:nvSpPr>
        <p:spPr/>
        <p:txBody>
          <a:bodyPr/>
          <a:lstStyle/>
          <a:p>
            <a:fld id="{85C893B6-8239-B544-860F-8E6624F3670C}" type="slidenum">
              <a:rPr lang="en-US" smtClean="0"/>
              <a:t>10</a:t>
            </a:fld>
            <a:endParaRPr lang="en-US"/>
          </a:p>
        </p:txBody>
      </p:sp>
      <p:pic>
        <p:nvPicPr>
          <p:cNvPr id="7" name="Picture 6" descr="A white text with black text&#10;&#10;Description automatically generated">
            <a:extLst>
              <a:ext uri="{FF2B5EF4-FFF2-40B4-BE49-F238E27FC236}">
                <a16:creationId xmlns:a16="http://schemas.microsoft.com/office/drawing/2014/main" id="{15848F89-3407-EFEA-FB42-85277C75471E}"/>
              </a:ext>
            </a:extLst>
          </p:cNvPr>
          <p:cNvPicPr>
            <a:picLocks noChangeAspect="1"/>
          </p:cNvPicPr>
          <p:nvPr/>
        </p:nvPicPr>
        <p:blipFill>
          <a:blip r:embed="rId2"/>
          <a:stretch>
            <a:fillRect/>
          </a:stretch>
        </p:blipFill>
        <p:spPr>
          <a:xfrm>
            <a:off x="726440" y="1278152"/>
            <a:ext cx="10438508" cy="3748190"/>
          </a:xfrm>
          <a:prstGeom prst="rect">
            <a:avLst/>
          </a:prstGeom>
        </p:spPr>
      </p:pic>
    </p:spTree>
    <p:extLst>
      <p:ext uri="{BB962C8B-B14F-4D97-AF65-F5344CB8AC3E}">
        <p14:creationId xmlns:p14="http://schemas.microsoft.com/office/powerpoint/2010/main" val="2859805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BD6EC-572D-76F1-F196-6D71F50CAC45}"/>
              </a:ext>
            </a:extLst>
          </p:cNvPr>
          <p:cNvSpPr>
            <a:spLocks noGrp="1"/>
          </p:cNvSpPr>
          <p:nvPr>
            <p:ph type="title"/>
          </p:nvPr>
        </p:nvSpPr>
        <p:spPr/>
        <p:txBody>
          <a:bodyPr/>
          <a:lstStyle/>
          <a:p>
            <a:r>
              <a:rPr lang="en-US" dirty="0"/>
              <a:t>Variables added</a:t>
            </a:r>
          </a:p>
        </p:txBody>
      </p:sp>
      <p:sp>
        <p:nvSpPr>
          <p:cNvPr id="3" name="Slide Number Placeholder 2">
            <a:extLst>
              <a:ext uri="{FF2B5EF4-FFF2-40B4-BE49-F238E27FC236}">
                <a16:creationId xmlns:a16="http://schemas.microsoft.com/office/drawing/2014/main" id="{8BEF2319-E613-08C0-63C0-5FF366887A50}"/>
              </a:ext>
            </a:extLst>
          </p:cNvPr>
          <p:cNvSpPr>
            <a:spLocks noGrp="1"/>
          </p:cNvSpPr>
          <p:nvPr>
            <p:ph type="sldNum" sz="quarter" idx="12"/>
          </p:nvPr>
        </p:nvSpPr>
        <p:spPr/>
        <p:txBody>
          <a:bodyPr/>
          <a:lstStyle/>
          <a:p>
            <a:fld id="{85C893B6-8239-B544-860F-8E6624F3670C}" type="slidenum">
              <a:rPr lang="en-US" smtClean="0"/>
              <a:t>11</a:t>
            </a:fld>
            <a:endParaRPr lang="en-US"/>
          </a:p>
        </p:txBody>
      </p:sp>
      <p:pic>
        <p:nvPicPr>
          <p:cNvPr id="4" name="Picture 3" descr="A white text with black text&#10;&#10;Description automatically generated">
            <a:extLst>
              <a:ext uri="{FF2B5EF4-FFF2-40B4-BE49-F238E27FC236}">
                <a16:creationId xmlns:a16="http://schemas.microsoft.com/office/drawing/2014/main" id="{608CF939-BAB4-E497-93CE-10F4C46C6404}"/>
              </a:ext>
            </a:extLst>
          </p:cNvPr>
          <p:cNvPicPr>
            <a:picLocks noChangeAspect="1"/>
          </p:cNvPicPr>
          <p:nvPr/>
        </p:nvPicPr>
        <p:blipFill>
          <a:blip r:embed="rId2"/>
          <a:stretch>
            <a:fillRect/>
          </a:stretch>
        </p:blipFill>
        <p:spPr>
          <a:xfrm>
            <a:off x="465363" y="1740376"/>
            <a:ext cx="11261273" cy="3871754"/>
          </a:xfrm>
          <a:prstGeom prst="rect">
            <a:avLst/>
          </a:prstGeom>
        </p:spPr>
      </p:pic>
    </p:spTree>
    <p:extLst>
      <p:ext uri="{BB962C8B-B14F-4D97-AF65-F5344CB8AC3E}">
        <p14:creationId xmlns:p14="http://schemas.microsoft.com/office/powerpoint/2010/main" val="1506845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BA21E77-423C-481B-CE97-4CD21F9FF3C1}"/>
              </a:ext>
            </a:extLst>
          </p:cNvPr>
          <p:cNvSpPr>
            <a:spLocks noGrp="1"/>
          </p:cNvSpPr>
          <p:nvPr>
            <p:ph type="sldNum" sz="quarter" idx="12"/>
          </p:nvPr>
        </p:nvSpPr>
        <p:spPr/>
        <p:txBody>
          <a:bodyPr/>
          <a:lstStyle/>
          <a:p>
            <a:fld id="{85C893B6-8239-B544-860F-8E6624F3670C}" type="slidenum">
              <a:rPr lang="en-US" smtClean="0"/>
              <a:t>12</a:t>
            </a:fld>
            <a:endParaRPr lang="en-US"/>
          </a:p>
        </p:txBody>
      </p:sp>
      <p:pic>
        <p:nvPicPr>
          <p:cNvPr id="5" name="Picture 4" descr="A screenshot of a computer&#10;&#10;Description automatically generated">
            <a:extLst>
              <a:ext uri="{FF2B5EF4-FFF2-40B4-BE49-F238E27FC236}">
                <a16:creationId xmlns:a16="http://schemas.microsoft.com/office/drawing/2014/main" id="{D9379A3A-555B-DFFE-17CC-338260AE3D79}"/>
              </a:ext>
            </a:extLst>
          </p:cNvPr>
          <p:cNvPicPr>
            <a:picLocks noChangeAspect="1"/>
          </p:cNvPicPr>
          <p:nvPr/>
        </p:nvPicPr>
        <p:blipFill>
          <a:blip r:embed="rId2"/>
          <a:stretch>
            <a:fillRect/>
          </a:stretch>
        </p:blipFill>
        <p:spPr>
          <a:xfrm>
            <a:off x="2912110" y="80010"/>
            <a:ext cx="6527800" cy="6172200"/>
          </a:xfrm>
          <a:prstGeom prst="rect">
            <a:avLst/>
          </a:prstGeom>
        </p:spPr>
      </p:pic>
    </p:spTree>
    <p:extLst>
      <p:ext uri="{BB962C8B-B14F-4D97-AF65-F5344CB8AC3E}">
        <p14:creationId xmlns:p14="http://schemas.microsoft.com/office/powerpoint/2010/main" val="2423852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ACE8D-66F3-6DBB-0ADC-FB04E2112104}"/>
              </a:ext>
            </a:extLst>
          </p:cNvPr>
          <p:cNvSpPr>
            <a:spLocks noGrp="1"/>
          </p:cNvSpPr>
          <p:nvPr>
            <p:ph type="title"/>
          </p:nvPr>
        </p:nvSpPr>
        <p:spPr/>
        <p:txBody>
          <a:bodyPr/>
          <a:lstStyle/>
          <a:p>
            <a:r>
              <a:rPr lang="en-US" dirty="0"/>
              <a:t>The resulting </a:t>
            </a:r>
            <a:r>
              <a:rPr lang="en-US" dirty="0" err="1"/>
              <a:t>tibble</a:t>
            </a:r>
            <a:r>
              <a:rPr lang="en-US" dirty="0"/>
              <a:t>…</a:t>
            </a:r>
          </a:p>
        </p:txBody>
      </p:sp>
      <p:sp>
        <p:nvSpPr>
          <p:cNvPr id="3" name="Slide Number Placeholder 2">
            <a:extLst>
              <a:ext uri="{FF2B5EF4-FFF2-40B4-BE49-F238E27FC236}">
                <a16:creationId xmlns:a16="http://schemas.microsoft.com/office/drawing/2014/main" id="{5D9D46FB-B6C3-DD3C-AFF2-76BD0EAC74FE}"/>
              </a:ext>
            </a:extLst>
          </p:cNvPr>
          <p:cNvSpPr>
            <a:spLocks noGrp="1"/>
          </p:cNvSpPr>
          <p:nvPr>
            <p:ph type="sldNum" sz="quarter" idx="12"/>
          </p:nvPr>
        </p:nvSpPr>
        <p:spPr/>
        <p:txBody>
          <a:bodyPr/>
          <a:lstStyle/>
          <a:p>
            <a:fld id="{85C893B6-8239-B544-860F-8E6624F3670C}" type="slidenum">
              <a:rPr lang="en-US" smtClean="0"/>
              <a:t>13</a:t>
            </a:fld>
            <a:endParaRPr lang="en-US"/>
          </a:p>
        </p:txBody>
      </p:sp>
      <p:pic>
        <p:nvPicPr>
          <p:cNvPr id="6" name="Picture 5">
            <a:extLst>
              <a:ext uri="{FF2B5EF4-FFF2-40B4-BE49-F238E27FC236}">
                <a16:creationId xmlns:a16="http://schemas.microsoft.com/office/drawing/2014/main" id="{4A5DE41A-D71C-7A75-869A-9EE881117751}"/>
              </a:ext>
            </a:extLst>
          </p:cNvPr>
          <p:cNvPicPr>
            <a:picLocks noChangeAspect="1"/>
          </p:cNvPicPr>
          <p:nvPr/>
        </p:nvPicPr>
        <p:blipFill>
          <a:blip r:embed="rId2"/>
          <a:stretch>
            <a:fillRect/>
          </a:stretch>
        </p:blipFill>
        <p:spPr>
          <a:xfrm>
            <a:off x="1140460" y="1940560"/>
            <a:ext cx="10023712" cy="3237230"/>
          </a:xfrm>
          <a:prstGeom prst="rect">
            <a:avLst/>
          </a:prstGeom>
        </p:spPr>
      </p:pic>
    </p:spTree>
    <p:extLst>
      <p:ext uri="{BB962C8B-B14F-4D97-AF65-F5344CB8AC3E}">
        <p14:creationId xmlns:p14="http://schemas.microsoft.com/office/powerpoint/2010/main" val="12550547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0B64F-7DA6-1F73-641B-25EDF3F1FFD1}"/>
              </a:ext>
            </a:extLst>
          </p:cNvPr>
          <p:cNvSpPr>
            <a:spLocks noGrp="1"/>
          </p:cNvSpPr>
          <p:nvPr>
            <p:ph type="title"/>
          </p:nvPr>
        </p:nvSpPr>
        <p:spPr/>
        <p:txBody>
          <a:bodyPr/>
          <a:lstStyle/>
          <a:p>
            <a:r>
              <a:rPr lang="en-US" dirty="0"/>
              <a:t>Exploring the time series…</a:t>
            </a:r>
          </a:p>
        </p:txBody>
      </p:sp>
      <p:sp>
        <p:nvSpPr>
          <p:cNvPr id="3" name="Slide Number Placeholder 2">
            <a:extLst>
              <a:ext uri="{FF2B5EF4-FFF2-40B4-BE49-F238E27FC236}">
                <a16:creationId xmlns:a16="http://schemas.microsoft.com/office/drawing/2014/main" id="{505D1AF4-0700-1DF8-5B75-2FC78C5DDC3A}"/>
              </a:ext>
            </a:extLst>
          </p:cNvPr>
          <p:cNvSpPr>
            <a:spLocks noGrp="1"/>
          </p:cNvSpPr>
          <p:nvPr>
            <p:ph type="sldNum" sz="quarter" idx="12"/>
          </p:nvPr>
        </p:nvSpPr>
        <p:spPr/>
        <p:txBody>
          <a:bodyPr/>
          <a:lstStyle/>
          <a:p>
            <a:fld id="{85C893B6-8239-B544-860F-8E6624F3670C}" type="slidenum">
              <a:rPr lang="en-US" smtClean="0"/>
              <a:t>14</a:t>
            </a:fld>
            <a:endParaRPr lang="en-US"/>
          </a:p>
        </p:txBody>
      </p:sp>
      <p:pic>
        <p:nvPicPr>
          <p:cNvPr id="1026" name="Picture 2">
            <a:extLst>
              <a:ext uri="{FF2B5EF4-FFF2-40B4-BE49-F238E27FC236}">
                <a16:creationId xmlns:a16="http://schemas.microsoft.com/office/drawing/2014/main" id="{95608A70-71A3-E4CD-A2E1-F3EB5A8CC7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2669" y="1867329"/>
            <a:ext cx="6295297" cy="37147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 code&#10;&#10;Description automatically generated">
            <a:extLst>
              <a:ext uri="{FF2B5EF4-FFF2-40B4-BE49-F238E27FC236}">
                <a16:creationId xmlns:a16="http://schemas.microsoft.com/office/drawing/2014/main" id="{D7D93B7F-8330-8C8D-81AA-470910C9042F}"/>
              </a:ext>
            </a:extLst>
          </p:cNvPr>
          <p:cNvPicPr>
            <a:picLocks noChangeAspect="1"/>
          </p:cNvPicPr>
          <p:nvPr/>
        </p:nvPicPr>
        <p:blipFill>
          <a:blip r:embed="rId3"/>
          <a:stretch>
            <a:fillRect/>
          </a:stretch>
        </p:blipFill>
        <p:spPr>
          <a:xfrm>
            <a:off x="91440" y="1957507"/>
            <a:ext cx="5803831" cy="3624572"/>
          </a:xfrm>
          <a:prstGeom prst="rect">
            <a:avLst/>
          </a:prstGeom>
        </p:spPr>
      </p:pic>
    </p:spTree>
    <p:extLst>
      <p:ext uri="{BB962C8B-B14F-4D97-AF65-F5344CB8AC3E}">
        <p14:creationId xmlns:p14="http://schemas.microsoft.com/office/powerpoint/2010/main" val="438172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69073-91CD-7615-0385-EA5116F7CB8F}"/>
              </a:ext>
            </a:extLst>
          </p:cNvPr>
          <p:cNvSpPr>
            <a:spLocks noGrp="1"/>
          </p:cNvSpPr>
          <p:nvPr>
            <p:ph type="title"/>
          </p:nvPr>
        </p:nvSpPr>
        <p:spPr/>
        <p:txBody>
          <a:bodyPr/>
          <a:lstStyle/>
          <a:p>
            <a:r>
              <a:rPr lang="en-US" dirty="0"/>
              <a:t>Correlation coefficient: Temperature, Demand </a:t>
            </a:r>
          </a:p>
        </p:txBody>
      </p:sp>
      <p:sp>
        <p:nvSpPr>
          <p:cNvPr id="3" name="Slide Number Placeholder 2">
            <a:extLst>
              <a:ext uri="{FF2B5EF4-FFF2-40B4-BE49-F238E27FC236}">
                <a16:creationId xmlns:a16="http://schemas.microsoft.com/office/drawing/2014/main" id="{452EE96F-4E4E-F5CD-AB60-956CD7FE642A}"/>
              </a:ext>
            </a:extLst>
          </p:cNvPr>
          <p:cNvSpPr>
            <a:spLocks noGrp="1"/>
          </p:cNvSpPr>
          <p:nvPr>
            <p:ph type="sldNum" sz="quarter" idx="12"/>
          </p:nvPr>
        </p:nvSpPr>
        <p:spPr/>
        <p:txBody>
          <a:bodyPr/>
          <a:lstStyle/>
          <a:p>
            <a:fld id="{85C893B6-8239-B544-860F-8E6624F3670C}" type="slidenum">
              <a:rPr lang="en-US" smtClean="0"/>
              <a:t>15</a:t>
            </a:fld>
            <a:endParaRPr lang="en-US"/>
          </a:p>
        </p:txBody>
      </p:sp>
      <p:pic>
        <p:nvPicPr>
          <p:cNvPr id="5" name="Picture 4" descr="A screenshot of a computer program&#10;&#10;Description automatically generated">
            <a:extLst>
              <a:ext uri="{FF2B5EF4-FFF2-40B4-BE49-F238E27FC236}">
                <a16:creationId xmlns:a16="http://schemas.microsoft.com/office/drawing/2014/main" id="{DDCA2163-F356-7FEA-EDA8-6E1C56DC7EA0}"/>
              </a:ext>
            </a:extLst>
          </p:cNvPr>
          <p:cNvPicPr>
            <a:picLocks noChangeAspect="1"/>
          </p:cNvPicPr>
          <p:nvPr/>
        </p:nvPicPr>
        <p:blipFill>
          <a:blip r:embed="rId2"/>
          <a:stretch>
            <a:fillRect/>
          </a:stretch>
        </p:blipFill>
        <p:spPr>
          <a:xfrm>
            <a:off x="2205990" y="1417638"/>
            <a:ext cx="8400980" cy="4464050"/>
          </a:xfrm>
          <a:prstGeom prst="rect">
            <a:avLst/>
          </a:prstGeom>
        </p:spPr>
      </p:pic>
    </p:spTree>
    <p:extLst>
      <p:ext uri="{BB962C8B-B14F-4D97-AF65-F5344CB8AC3E}">
        <p14:creationId xmlns:p14="http://schemas.microsoft.com/office/powerpoint/2010/main" val="16408981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DFE7621-173C-1F3C-CF93-B8D890C8090A}"/>
              </a:ext>
            </a:extLst>
          </p:cNvPr>
          <p:cNvSpPr>
            <a:spLocks noGrp="1"/>
          </p:cNvSpPr>
          <p:nvPr>
            <p:ph type="sldNum" sz="quarter" idx="12"/>
          </p:nvPr>
        </p:nvSpPr>
        <p:spPr/>
        <p:txBody>
          <a:bodyPr/>
          <a:lstStyle/>
          <a:p>
            <a:fld id="{85C893B6-8239-B544-860F-8E6624F3670C}" type="slidenum">
              <a:rPr lang="en-US" smtClean="0"/>
              <a:t>16</a:t>
            </a:fld>
            <a:endParaRPr lang="en-US"/>
          </a:p>
        </p:txBody>
      </p:sp>
      <p:pic>
        <p:nvPicPr>
          <p:cNvPr id="2050" name="Picture 2">
            <a:extLst>
              <a:ext uri="{FF2B5EF4-FFF2-40B4-BE49-F238E27FC236}">
                <a16:creationId xmlns:a16="http://schemas.microsoft.com/office/drawing/2014/main" id="{6348192A-B74A-C7E5-B61C-95CF458B55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1378" y="1870985"/>
            <a:ext cx="7420656" cy="45036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10;&#10;Description automatically generated">
            <a:extLst>
              <a:ext uri="{FF2B5EF4-FFF2-40B4-BE49-F238E27FC236}">
                <a16:creationId xmlns:a16="http://schemas.microsoft.com/office/drawing/2014/main" id="{97504FB8-833D-0D4E-AEF0-2B81B6C59AB7}"/>
              </a:ext>
            </a:extLst>
          </p:cNvPr>
          <p:cNvPicPr>
            <a:picLocks noChangeAspect="1"/>
          </p:cNvPicPr>
          <p:nvPr/>
        </p:nvPicPr>
        <p:blipFill>
          <a:blip r:embed="rId3"/>
          <a:srcRect r="23810"/>
          <a:stretch/>
        </p:blipFill>
        <p:spPr>
          <a:xfrm>
            <a:off x="3339471" y="164622"/>
            <a:ext cx="5324470" cy="1572738"/>
          </a:xfrm>
          <a:prstGeom prst="rect">
            <a:avLst/>
          </a:prstGeom>
        </p:spPr>
      </p:pic>
    </p:spTree>
    <p:extLst>
      <p:ext uri="{BB962C8B-B14F-4D97-AF65-F5344CB8AC3E}">
        <p14:creationId xmlns:p14="http://schemas.microsoft.com/office/powerpoint/2010/main" val="2254019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EAFF9-EC3C-25CE-4D49-CE622D441742}"/>
              </a:ext>
            </a:extLst>
          </p:cNvPr>
          <p:cNvSpPr>
            <a:spLocks noGrp="1"/>
          </p:cNvSpPr>
          <p:nvPr>
            <p:ph type="title"/>
          </p:nvPr>
        </p:nvSpPr>
        <p:spPr/>
        <p:txBody>
          <a:bodyPr>
            <a:normAutofit fontScale="90000"/>
          </a:bodyPr>
          <a:lstStyle/>
          <a:p>
            <a:r>
              <a:rPr lang="en-US" dirty="0"/>
              <a:t>Maximum demand information: per year, quarter</a:t>
            </a:r>
          </a:p>
        </p:txBody>
      </p:sp>
      <p:sp>
        <p:nvSpPr>
          <p:cNvPr id="3" name="Slide Number Placeholder 2">
            <a:extLst>
              <a:ext uri="{FF2B5EF4-FFF2-40B4-BE49-F238E27FC236}">
                <a16:creationId xmlns:a16="http://schemas.microsoft.com/office/drawing/2014/main" id="{E7F1981F-4844-44FE-ABDA-09E03CEB8F31}"/>
              </a:ext>
            </a:extLst>
          </p:cNvPr>
          <p:cNvSpPr>
            <a:spLocks noGrp="1"/>
          </p:cNvSpPr>
          <p:nvPr>
            <p:ph type="sldNum" sz="quarter" idx="12"/>
          </p:nvPr>
        </p:nvSpPr>
        <p:spPr/>
        <p:txBody>
          <a:bodyPr/>
          <a:lstStyle/>
          <a:p>
            <a:fld id="{85C893B6-8239-B544-860F-8E6624F3670C}" type="slidenum">
              <a:rPr lang="en-US" smtClean="0"/>
              <a:t>17</a:t>
            </a:fld>
            <a:endParaRPr lang="en-US"/>
          </a:p>
        </p:txBody>
      </p:sp>
      <p:pic>
        <p:nvPicPr>
          <p:cNvPr id="5" name="Picture 4" descr="A screenshot of a computer program&#10;&#10;Description automatically generated">
            <a:extLst>
              <a:ext uri="{FF2B5EF4-FFF2-40B4-BE49-F238E27FC236}">
                <a16:creationId xmlns:a16="http://schemas.microsoft.com/office/drawing/2014/main" id="{11DBB6D6-3C41-5565-C154-24ECD95EB902}"/>
              </a:ext>
            </a:extLst>
          </p:cNvPr>
          <p:cNvPicPr>
            <a:picLocks noChangeAspect="1"/>
          </p:cNvPicPr>
          <p:nvPr/>
        </p:nvPicPr>
        <p:blipFill>
          <a:blip r:embed="rId2"/>
          <a:stretch>
            <a:fillRect/>
          </a:stretch>
        </p:blipFill>
        <p:spPr>
          <a:xfrm>
            <a:off x="2391410" y="1444625"/>
            <a:ext cx="6426200" cy="3009900"/>
          </a:xfrm>
          <a:prstGeom prst="rect">
            <a:avLst/>
          </a:prstGeom>
        </p:spPr>
      </p:pic>
      <p:pic>
        <p:nvPicPr>
          <p:cNvPr id="8" name="Picture 7" descr="A screenshot of a computer code&#10;&#10;Description automatically generated">
            <a:extLst>
              <a:ext uri="{FF2B5EF4-FFF2-40B4-BE49-F238E27FC236}">
                <a16:creationId xmlns:a16="http://schemas.microsoft.com/office/drawing/2014/main" id="{EA391DD4-9AA4-BAB5-03CF-FFDDCC2D2033}"/>
              </a:ext>
            </a:extLst>
          </p:cNvPr>
          <p:cNvPicPr>
            <a:picLocks noChangeAspect="1"/>
          </p:cNvPicPr>
          <p:nvPr/>
        </p:nvPicPr>
        <p:blipFill>
          <a:blip r:embed="rId3"/>
          <a:stretch>
            <a:fillRect/>
          </a:stretch>
        </p:blipFill>
        <p:spPr>
          <a:xfrm>
            <a:off x="2391410" y="4454525"/>
            <a:ext cx="6451600" cy="1917700"/>
          </a:xfrm>
          <a:prstGeom prst="rect">
            <a:avLst/>
          </a:prstGeom>
        </p:spPr>
      </p:pic>
    </p:spTree>
    <p:extLst>
      <p:ext uri="{BB962C8B-B14F-4D97-AF65-F5344CB8AC3E}">
        <p14:creationId xmlns:p14="http://schemas.microsoft.com/office/powerpoint/2010/main" val="1014215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565FD-7B7D-56F4-7DCF-954DF041FE96}"/>
              </a:ext>
            </a:extLst>
          </p:cNvPr>
          <p:cNvSpPr>
            <a:spLocks noGrp="1"/>
          </p:cNvSpPr>
          <p:nvPr>
            <p:ph type="title"/>
          </p:nvPr>
        </p:nvSpPr>
        <p:spPr/>
        <p:txBody>
          <a:bodyPr/>
          <a:lstStyle/>
          <a:p>
            <a:r>
              <a:rPr lang="en-US" b="1" dirty="0">
                <a:solidFill>
                  <a:srgbClr val="00B050"/>
                </a:solidFill>
              </a:rPr>
              <a:t>(3) Exploring Housing Values</a:t>
            </a:r>
          </a:p>
        </p:txBody>
      </p:sp>
      <p:sp>
        <p:nvSpPr>
          <p:cNvPr id="3" name="Content Placeholder 2">
            <a:extLst>
              <a:ext uri="{FF2B5EF4-FFF2-40B4-BE49-F238E27FC236}">
                <a16:creationId xmlns:a16="http://schemas.microsoft.com/office/drawing/2014/main" id="{87006CFE-5B6A-5AA6-634C-DCC0CB596F45}"/>
              </a:ext>
            </a:extLst>
          </p:cNvPr>
          <p:cNvSpPr>
            <a:spLocks noGrp="1"/>
          </p:cNvSpPr>
          <p:nvPr>
            <p:ph sz="half" idx="1"/>
          </p:nvPr>
        </p:nvSpPr>
        <p:spPr>
          <a:xfrm>
            <a:off x="529590" y="1600200"/>
            <a:ext cx="5384800" cy="4525963"/>
          </a:xfrm>
        </p:spPr>
        <p:txBody>
          <a:bodyPr>
            <a:normAutofit fontScale="70000" lnSpcReduction="20000"/>
          </a:bodyPr>
          <a:lstStyle/>
          <a:p>
            <a:pPr marL="0" indent="0">
              <a:buNone/>
            </a:pPr>
            <a:r>
              <a:rPr lang="en-US" dirty="0"/>
              <a:t>Package MASS, Contains information on Boston suburb housing prices, and related variables, from the 1970s (Harrison Jr and Rubinfeld, 1978), including:</a:t>
            </a:r>
          </a:p>
          <a:p>
            <a:r>
              <a:rPr lang="en-US" b="1" dirty="0" err="1"/>
              <a:t>chas</a:t>
            </a:r>
            <a:r>
              <a:rPr lang="en-US" dirty="0"/>
              <a:t>, a variable that indicates whether the area bounds the Charles River (1 = bounds, 0 otherwise).</a:t>
            </a:r>
          </a:p>
          <a:p>
            <a:r>
              <a:rPr lang="en-US" b="1" dirty="0"/>
              <a:t>rm</a:t>
            </a:r>
            <a:r>
              <a:rPr lang="en-US" dirty="0"/>
              <a:t>, the average number of rooms per dwelling</a:t>
            </a:r>
          </a:p>
          <a:p>
            <a:r>
              <a:rPr lang="en-US" b="1" dirty="0"/>
              <a:t>age</a:t>
            </a:r>
            <a:r>
              <a:rPr lang="en-US" dirty="0"/>
              <a:t>, the proportion of owner-occupied units built prior to 1940</a:t>
            </a:r>
          </a:p>
          <a:p>
            <a:r>
              <a:rPr lang="en-US" b="1" dirty="0"/>
              <a:t>rad</a:t>
            </a:r>
            <a:r>
              <a:rPr lang="en-US" dirty="0"/>
              <a:t>, index of accessibility to radial highways.</a:t>
            </a:r>
          </a:p>
          <a:p>
            <a:r>
              <a:rPr lang="en-US" b="1" dirty="0" err="1"/>
              <a:t>ptratio</a:t>
            </a:r>
            <a:r>
              <a:rPr lang="en-US" dirty="0"/>
              <a:t>, pupil–teacher ratio by suburb. 280</a:t>
            </a:r>
          </a:p>
          <a:p>
            <a:r>
              <a:rPr lang="en-US" b="1" dirty="0" err="1"/>
              <a:t>medv</a:t>
            </a:r>
            <a:r>
              <a:rPr lang="en-US" dirty="0"/>
              <a:t>, the median value of owner-occupied homes (thousands of dollars).</a:t>
            </a:r>
          </a:p>
          <a:p>
            <a:r>
              <a:rPr lang="en-US" b="1" dirty="0" err="1"/>
              <a:t>nox</a:t>
            </a:r>
            <a:r>
              <a:rPr lang="en-US" dirty="0"/>
              <a:t>, the nitrogen oxide concentration (in parts per million).</a:t>
            </a:r>
          </a:p>
        </p:txBody>
      </p:sp>
      <p:sp>
        <p:nvSpPr>
          <p:cNvPr id="5" name="Slide Number Placeholder 4">
            <a:extLst>
              <a:ext uri="{FF2B5EF4-FFF2-40B4-BE49-F238E27FC236}">
                <a16:creationId xmlns:a16="http://schemas.microsoft.com/office/drawing/2014/main" id="{C0238707-BCEF-5EA5-FB22-20F9573A370D}"/>
              </a:ext>
            </a:extLst>
          </p:cNvPr>
          <p:cNvSpPr>
            <a:spLocks noGrp="1"/>
          </p:cNvSpPr>
          <p:nvPr>
            <p:ph type="sldNum" sz="quarter" idx="12"/>
          </p:nvPr>
        </p:nvSpPr>
        <p:spPr/>
        <p:txBody>
          <a:bodyPr/>
          <a:lstStyle/>
          <a:p>
            <a:fld id="{85C893B6-8239-B544-860F-8E6624F3670C}" type="slidenum">
              <a:rPr lang="en-US" smtClean="0"/>
              <a:t>18</a:t>
            </a:fld>
            <a:endParaRPr lang="en-US"/>
          </a:p>
        </p:txBody>
      </p:sp>
      <p:pic>
        <p:nvPicPr>
          <p:cNvPr id="7" name="Picture 6" descr="A screenshot of a computer&#10;&#10;Description automatically generated">
            <a:extLst>
              <a:ext uri="{FF2B5EF4-FFF2-40B4-BE49-F238E27FC236}">
                <a16:creationId xmlns:a16="http://schemas.microsoft.com/office/drawing/2014/main" id="{69401EEB-E5B4-F77E-DA73-5774B4E07856}"/>
              </a:ext>
            </a:extLst>
          </p:cNvPr>
          <p:cNvPicPr>
            <a:picLocks noChangeAspect="1"/>
          </p:cNvPicPr>
          <p:nvPr/>
        </p:nvPicPr>
        <p:blipFill>
          <a:blip r:embed="rId2"/>
          <a:srcRect b="81333"/>
          <a:stretch/>
        </p:blipFill>
        <p:spPr>
          <a:xfrm>
            <a:off x="6277612" y="1188720"/>
            <a:ext cx="5253371" cy="128016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7F824211-E4B9-B779-3042-E6039E05E595}"/>
              </a:ext>
            </a:extLst>
          </p:cNvPr>
          <p:cNvPicPr>
            <a:picLocks noChangeAspect="1"/>
          </p:cNvPicPr>
          <p:nvPr/>
        </p:nvPicPr>
        <p:blipFill>
          <a:blip r:embed="rId2"/>
          <a:srcRect l="-17406" t="48699" r="-145" b="-2056"/>
          <a:stretch/>
        </p:blipFill>
        <p:spPr>
          <a:xfrm>
            <a:off x="5355592" y="2466976"/>
            <a:ext cx="6175391" cy="3659187"/>
          </a:xfrm>
          <a:prstGeom prst="rect">
            <a:avLst/>
          </a:prstGeom>
        </p:spPr>
      </p:pic>
    </p:spTree>
    <p:extLst>
      <p:ext uri="{BB962C8B-B14F-4D97-AF65-F5344CB8AC3E}">
        <p14:creationId xmlns:p14="http://schemas.microsoft.com/office/powerpoint/2010/main" val="15804272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1D089-F374-6B63-92F5-EC2AB4880F9B}"/>
              </a:ext>
            </a:extLst>
          </p:cNvPr>
          <p:cNvSpPr>
            <a:spLocks noGrp="1"/>
          </p:cNvSpPr>
          <p:nvPr>
            <p:ph type="title"/>
          </p:nvPr>
        </p:nvSpPr>
        <p:spPr/>
        <p:txBody>
          <a:bodyPr/>
          <a:lstStyle/>
          <a:p>
            <a:r>
              <a:rPr lang="en-US" dirty="0"/>
              <a:t>Pair-wise associations</a:t>
            </a:r>
          </a:p>
        </p:txBody>
      </p:sp>
      <p:sp>
        <p:nvSpPr>
          <p:cNvPr id="3" name="Slide Number Placeholder 2">
            <a:extLst>
              <a:ext uri="{FF2B5EF4-FFF2-40B4-BE49-F238E27FC236}">
                <a16:creationId xmlns:a16="http://schemas.microsoft.com/office/drawing/2014/main" id="{60DD7EEB-50F1-9A1B-FF10-FE3450718E31}"/>
              </a:ext>
            </a:extLst>
          </p:cNvPr>
          <p:cNvSpPr>
            <a:spLocks noGrp="1"/>
          </p:cNvSpPr>
          <p:nvPr>
            <p:ph type="sldNum" sz="quarter" idx="12"/>
          </p:nvPr>
        </p:nvSpPr>
        <p:spPr/>
        <p:txBody>
          <a:bodyPr/>
          <a:lstStyle/>
          <a:p>
            <a:fld id="{85C893B6-8239-B544-860F-8E6624F3670C}" type="slidenum">
              <a:rPr lang="en-US" smtClean="0"/>
              <a:t>19</a:t>
            </a:fld>
            <a:endParaRPr lang="en-US"/>
          </a:p>
        </p:txBody>
      </p:sp>
      <p:pic>
        <p:nvPicPr>
          <p:cNvPr id="3074" name="Picture 2">
            <a:extLst>
              <a:ext uri="{FF2B5EF4-FFF2-40B4-BE49-F238E27FC236}">
                <a16:creationId xmlns:a16="http://schemas.microsoft.com/office/drawing/2014/main" id="{B3AED2C1-F740-E9CD-976B-DA4732426F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7052" y="1245870"/>
            <a:ext cx="8353934" cy="5048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1031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8D282-E9CA-374A-61A3-6704E5E0F8C5}"/>
              </a:ext>
            </a:extLst>
          </p:cNvPr>
          <p:cNvSpPr>
            <a:spLocks noGrp="1"/>
          </p:cNvSpPr>
          <p:nvPr>
            <p:ph type="title"/>
          </p:nvPr>
        </p:nvSpPr>
        <p:spPr/>
        <p:txBody>
          <a:bodyPr/>
          <a:lstStyle/>
          <a:p>
            <a:r>
              <a:rPr lang="en-US" dirty="0"/>
              <a:t>Exploratory Data Analysis</a:t>
            </a:r>
          </a:p>
        </p:txBody>
      </p:sp>
      <p:sp>
        <p:nvSpPr>
          <p:cNvPr id="3" name="Content Placeholder 2">
            <a:extLst>
              <a:ext uri="{FF2B5EF4-FFF2-40B4-BE49-F238E27FC236}">
                <a16:creationId xmlns:a16="http://schemas.microsoft.com/office/drawing/2014/main" id="{28B086B5-1E9C-0311-F8B1-052EABC53D74}"/>
              </a:ext>
            </a:extLst>
          </p:cNvPr>
          <p:cNvSpPr>
            <a:spLocks noGrp="1"/>
          </p:cNvSpPr>
          <p:nvPr>
            <p:ph idx="1"/>
          </p:nvPr>
        </p:nvSpPr>
        <p:spPr/>
        <p:txBody>
          <a:bodyPr>
            <a:normAutofit fontScale="92500"/>
          </a:bodyPr>
          <a:lstStyle/>
          <a:p>
            <a:r>
              <a:rPr lang="en-US" dirty="0"/>
              <a:t>Exploratory data analysis (EDA) involves reviewing the features and characteristics of a dataset with an “open mind”, and is frequently used upon “first contact with the data” (EDA, 2008).</a:t>
            </a:r>
          </a:p>
          <a:p>
            <a:r>
              <a:rPr lang="en-US" dirty="0"/>
              <a:t> A convenient way to pursue EDA is to use questions as a means to guide your exploration, as this process focuses your attention on specific aspects of the dataset (Wickham et al., 2023). </a:t>
            </a:r>
          </a:p>
          <a:p>
            <a:r>
              <a:rPr lang="en-US" dirty="0"/>
              <a:t>An attractive feature of EDA is that there are no constraints on the type of question posed, and therefore it can be viewed as a creative process</a:t>
            </a:r>
          </a:p>
        </p:txBody>
      </p:sp>
      <p:sp>
        <p:nvSpPr>
          <p:cNvPr id="4" name="Slide Number Placeholder 3">
            <a:extLst>
              <a:ext uri="{FF2B5EF4-FFF2-40B4-BE49-F238E27FC236}">
                <a16:creationId xmlns:a16="http://schemas.microsoft.com/office/drawing/2014/main" id="{C7005C4F-4FCA-6972-336E-8910AFA54E3C}"/>
              </a:ext>
            </a:extLst>
          </p:cNvPr>
          <p:cNvSpPr>
            <a:spLocks noGrp="1"/>
          </p:cNvSpPr>
          <p:nvPr>
            <p:ph type="sldNum" sz="quarter" idx="12"/>
          </p:nvPr>
        </p:nvSpPr>
        <p:spPr/>
        <p:txBody>
          <a:bodyPr/>
          <a:lstStyle/>
          <a:p>
            <a:fld id="{85C893B6-8239-B544-860F-8E6624F3670C}" type="slidenum">
              <a:rPr lang="en-US" smtClean="0"/>
              <a:t>2</a:t>
            </a:fld>
            <a:endParaRPr lang="en-US"/>
          </a:p>
        </p:txBody>
      </p:sp>
    </p:spTree>
    <p:extLst>
      <p:ext uri="{BB962C8B-B14F-4D97-AF65-F5344CB8AC3E}">
        <p14:creationId xmlns:p14="http://schemas.microsoft.com/office/powerpoint/2010/main" val="17303684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8D78A-5FA4-BD07-8AD0-F4E8119DA2B5}"/>
              </a:ext>
            </a:extLst>
          </p:cNvPr>
          <p:cNvSpPr>
            <a:spLocks noGrp="1"/>
          </p:cNvSpPr>
          <p:nvPr>
            <p:ph type="title"/>
          </p:nvPr>
        </p:nvSpPr>
        <p:spPr/>
        <p:txBody>
          <a:bodyPr/>
          <a:lstStyle/>
          <a:p>
            <a:r>
              <a:rPr lang="en-US" dirty="0"/>
              <a:t>Exploring the correlation data…</a:t>
            </a:r>
          </a:p>
        </p:txBody>
      </p:sp>
      <p:sp>
        <p:nvSpPr>
          <p:cNvPr id="3" name="Slide Number Placeholder 2">
            <a:extLst>
              <a:ext uri="{FF2B5EF4-FFF2-40B4-BE49-F238E27FC236}">
                <a16:creationId xmlns:a16="http://schemas.microsoft.com/office/drawing/2014/main" id="{8BC042D2-DF9B-5222-BC69-A5AA1646DC76}"/>
              </a:ext>
            </a:extLst>
          </p:cNvPr>
          <p:cNvSpPr>
            <a:spLocks noGrp="1"/>
          </p:cNvSpPr>
          <p:nvPr>
            <p:ph type="sldNum" sz="quarter" idx="12"/>
          </p:nvPr>
        </p:nvSpPr>
        <p:spPr/>
        <p:txBody>
          <a:bodyPr/>
          <a:lstStyle/>
          <a:p>
            <a:fld id="{85C893B6-8239-B544-860F-8E6624F3670C}" type="slidenum">
              <a:rPr lang="en-US" smtClean="0"/>
              <a:t>20</a:t>
            </a:fld>
            <a:endParaRPr lang="en-US"/>
          </a:p>
        </p:txBody>
      </p:sp>
      <p:pic>
        <p:nvPicPr>
          <p:cNvPr id="5" name="Picture 4" descr="A screenshot of a computer&#10;&#10;Description automatically generated">
            <a:extLst>
              <a:ext uri="{FF2B5EF4-FFF2-40B4-BE49-F238E27FC236}">
                <a16:creationId xmlns:a16="http://schemas.microsoft.com/office/drawing/2014/main" id="{0ADB5FA7-F6FE-8683-F887-D7345FAE60CA}"/>
              </a:ext>
            </a:extLst>
          </p:cNvPr>
          <p:cNvPicPr>
            <a:picLocks noChangeAspect="1"/>
          </p:cNvPicPr>
          <p:nvPr/>
        </p:nvPicPr>
        <p:blipFill>
          <a:blip r:embed="rId2"/>
          <a:stretch>
            <a:fillRect/>
          </a:stretch>
        </p:blipFill>
        <p:spPr>
          <a:xfrm>
            <a:off x="1089660" y="1910715"/>
            <a:ext cx="10597010" cy="3036570"/>
          </a:xfrm>
          <a:prstGeom prst="rect">
            <a:avLst/>
          </a:prstGeom>
        </p:spPr>
      </p:pic>
    </p:spTree>
    <p:extLst>
      <p:ext uri="{BB962C8B-B14F-4D97-AF65-F5344CB8AC3E}">
        <p14:creationId xmlns:p14="http://schemas.microsoft.com/office/powerpoint/2010/main" val="2582074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C0E8B-F107-DEAC-0294-77EB9D42CFA2}"/>
              </a:ext>
            </a:extLst>
          </p:cNvPr>
          <p:cNvSpPr>
            <a:spLocks noGrp="1"/>
          </p:cNvSpPr>
          <p:nvPr>
            <p:ph type="title"/>
          </p:nvPr>
        </p:nvSpPr>
        <p:spPr/>
        <p:txBody>
          <a:bodyPr/>
          <a:lstStyle/>
          <a:p>
            <a:r>
              <a:rPr lang="en-US" dirty="0"/>
              <a:t>Transforming the data…</a:t>
            </a:r>
          </a:p>
        </p:txBody>
      </p:sp>
      <p:sp>
        <p:nvSpPr>
          <p:cNvPr id="3" name="Slide Number Placeholder 2">
            <a:extLst>
              <a:ext uri="{FF2B5EF4-FFF2-40B4-BE49-F238E27FC236}">
                <a16:creationId xmlns:a16="http://schemas.microsoft.com/office/drawing/2014/main" id="{300BCAE4-21AC-C891-5385-66453B114B3A}"/>
              </a:ext>
            </a:extLst>
          </p:cNvPr>
          <p:cNvSpPr>
            <a:spLocks noGrp="1"/>
          </p:cNvSpPr>
          <p:nvPr>
            <p:ph type="sldNum" sz="quarter" idx="12"/>
          </p:nvPr>
        </p:nvSpPr>
        <p:spPr/>
        <p:txBody>
          <a:bodyPr/>
          <a:lstStyle/>
          <a:p>
            <a:fld id="{85C893B6-8239-B544-860F-8E6624F3670C}" type="slidenum">
              <a:rPr lang="en-US" smtClean="0"/>
              <a:t>21</a:t>
            </a:fld>
            <a:endParaRPr lang="en-US"/>
          </a:p>
        </p:txBody>
      </p:sp>
      <p:pic>
        <p:nvPicPr>
          <p:cNvPr id="5" name="Picture 4" descr="A screenshot of a computer&#10;&#10;Description automatically generated">
            <a:extLst>
              <a:ext uri="{FF2B5EF4-FFF2-40B4-BE49-F238E27FC236}">
                <a16:creationId xmlns:a16="http://schemas.microsoft.com/office/drawing/2014/main" id="{8D59C4B0-C556-9EFE-D86D-53D5DF8C11F7}"/>
              </a:ext>
            </a:extLst>
          </p:cNvPr>
          <p:cNvPicPr>
            <a:picLocks noChangeAspect="1"/>
          </p:cNvPicPr>
          <p:nvPr/>
        </p:nvPicPr>
        <p:blipFill>
          <a:blip r:embed="rId2"/>
          <a:stretch>
            <a:fillRect/>
          </a:stretch>
        </p:blipFill>
        <p:spPr>
          <a:xfrm>
            <a:off x="2480310" y="1417638"/>
            <a:ext cx="7052470" cy="4743132"/>
          </a:xfrm>
          <a:prstGeom prst="rect">
            <a:avLst/>
          </a:prstGeom>
        </p:spPr>
      </p:pic>
    </p:spTree>
    <p:extLst>
      <p:ext uri="{BB962C8B-B14F-4D97-AF65-F5344CB8AC3E}">
        <p14:creationId xmlns:p14="http://schemas.microsoft.com/office/powerpoint/2010/main" val="32422648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37C583-4D20-E09F-4E34-454BF5D3C062}"/>
              </a:ext>
            </a:extLst>
          </p:cNvPr>
          <p:cNvSpPr>
            <a:spLocks noGrp="1"/>
          </p:cNvSpPr>
          <p:nvPr>
            <p:ph type="sldNum" sz="quarter" idx="12"/>
          </p:nvPr>
        </p:nvSpPr>
        <p:spPr/>
        <p:txBody>
          <a:bodyPr/>
          <a:lstStyle/>
          <a:p>
            <a:fld id="{85C893B6-8239-B544-860F-8E6624F3670C}" type="slidenum">
              <a:rPr lang="en-US" smtClean="0"/>
              <a:t>22</a:t>
            </a:fld>
            <a:endParaRPr lang="en-US"/>
          </a:p>
        </p:txBody>
      </p:sp>
      <p:pic>
        <p:nvPicPr>
          <p:cNvPr id="3" name="Picture 2" descr="A math equations on a white background&#10;&#10;Description automatically generated">
            <a:extLst>
              <a:ext uri="{FF2B5EF4-FFF2-40B4-BE49-F238E27FC236}">
                <a16:creationId xmlns:a16="http://schemas.microsoft.com/office/drawing/2014/main" id="{17077A20-AC8C-C57E-B057-12541F82B8F6}"/>
              </a:ext>
            </a:extLst>
          </p:cNvPr>
          <p:cNvPicPr>
            <a:picLocks noChangeAspect="1"/>
          </p:cNvPicPr>
          <p:nvPr/>
        </p:nvPicPr>
        <p:blipFill>
          <a:blip r:embed="rId2"/>
          <a:stretch>
            <a:fillRect/>
          </a:stretch>
        </p:blipFill>
        <p:spPr>
          <a:xfrm>
            <a:off x="2692400" y="204470"/>
            <a:ext cx="6464300" cy="1168400"/>
          </a:xfrm>
          <a:prstGeom prst="rect">
            <a:avLst/>
          </a:prstGeom>
        </p:spPr>
      </p:pic>
      <p:pic>
        <p:nvPicPr>
          <p:cNvPr id="4098" name="Picture 2">
            <a:extLst>
              <a:ext uri="{FF2B5EF4-FFF2-40B4-BE49-F238E27FC236}">
                <a16:creationId xmlns:a16="http://schemas.microsoft.com/office/drawing/2014/main" id="{47306929-1333-CE5C-A5CB-3A7988B45A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3895" y="1372870"/>
            <a:ext cx="8284210" cy="4926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86294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224C8-C92A-B921-5194-CF70BED42D11}"/>
              </a:ext>
            </a:extLst>
          </p:cNvPr>
          <p:cNvSpPr>
            <a:spLocks noGrp="1"/>
          </p:cNvSpPr>
          <p:nvPr>
            <p:ph type="title"/>
          </p:nvPr>
        </p:nvSpPr>
        <p:spPr/>
        <p:txBody>
          <a:bodyPr/>
          <a:lstStyle/>
          <a:p>
            <a:r>
              <a:rPr lang="en-US" b="1" dirty="0">
                <a:solidFill>
                  <a:srgbClr val="00B050"/>
                </a:solidFill>
              </a:rPr>
              <a:t>(4) Passenger survival on the Titanic</a:t>
            </a:r>
          </a:p>
        </p:txBody>
      </p:sp>
      <p:sp>
        <p:nvSpPr>
          <p:cNvPr id="4" name="Content Placeholder 3">
            <a:extLst>
              <a:ext uri="{FF2B5EF4-FFF2-40B4-BE49-F238E27FC236}">
                <a16:creationId xmlns:a16="http://schemas.microsoft.com/office/drawing/2014/main" id="{E085899F-2CB0-97BC-AA5C-54BDE8AFAA2B}"/>
              </a:ext>
            </a:extLst>
          </p:cNvPr>
          <p:cNvSpPr>
            <a:spLocks noGrp="1"/>
          </p:cNvSpPr>
          <p:nvPr>
            <p:ph sz="half" idx="1"/>
          </p:nvPr>
        </p:nvSpPr>
        <p:spPr/>
        <p:txBody>
          <a:bodyPr>
            <a:normAutofit fontScale="77500" lnSpcReduction="20000"/>
          </a:bodyPr>
          <a:lstStyle/>
          <a:p>
            <a:r>
              <a:rPr lang="en-US" dirty="0"/>
              <a:t>The Titanic was built in Belfast, and departed on its first voyage from Southampton on April 10, 1912, stopping in Cherbourg and Cobh, before setting sail across the Atlantic Ocean on route to New York. </a:t>
            </a:r>
          </a:p>
          <a:p>
            <a:r>
              <a:rPr lang="en-US" dirty="0"/>
              <a:t>On April 15, she struck an iceberg off the coast of Canada, and sank to the ocean floor. </a:t>
            </a:r>
          </a:p>
          <a:p>
            <a:r>
              <a:rPr lang="en-US" dirty="0"/>
              <a:t>Over 1,500 passengers and crew perished, with only about 700 surviving. </a:t>
            </a:r>
          </a:p>
          <a:p>
            <a:r>
              <a:rPr lang="en-US" dirty="0"/>
              <a:t>Electronic versions of the ship’s passenger list are now available, and have been used as case studies in order to explore survival outcomes of passengers</a:t>
            </a:r>
          </a:p>
        </p:txBody>
      </p:sp>
      <p:sp>
        <p:nvSpPr>
          <p:cNvPr id="3" name="Slide Number Placeholder 2">
            <a:extLst>
              <a:ext uri="{FF2B5EF4-FFF2-40B4-BE49-F238E27FC236}">
                <a16:creationId xmlns:a16="http://schemas.microsoft.com/office/drawing/2014/main" id="{E7607F87-BB3B-B936-03C9-7B836F225A24}"/>
              </a:ext>
            </a:extLst>
          </p:cNvPr>
          <p:cNvSpPr>
            <a:spLocks noGrp="1"/>
          </p:cNvSpPr>
          <p:nvPr>
            <p:ph type="sldNum" sz="quarter" idx="12"/>
          </p:nvPr>
        </p:nvSpPr>
        <p:spPr/>
        <p:txBody>
          <a:bodyPr/>
          <a:lstStyle/>
          <a:p>
            <a:fld id="{85C893B6-8239-B544-860F-8E6624F3670C}" type="slidenum">
              <a:rPr lang="en-US" smtClean="0"/>
              <a:t>23</a:t>
            </a:fld>
            <a:endParaRPr lang="en-US"/>
          </a:p>
        </p:txBody>
      </p:sp>
      <p:pic>
        <p:nvPicPr>
          <p:cNvPr id="7" name="Picture 6" descr="A ship on a cloudy day&#10;&#10;Description automatically generated">
            <a:extLst>
              <a:ext uri="{FF2B5EF4-FFF2-40B4-BE49-F238E27FC236}">
                <a16:creationId xmlns:a16="http://schemas.microsoft.com/office/drawing/2014/main" id="{B9DD522B-0396-44A4-F580-5A5BC98FF9BE}"/>
              </a:ext>
            </a:extLst>
          </p:cNvPr>
          <p:cNvPicPr>
            <a:picLocks noChangeAspect="1"/>
          </p:cNvPicPr>
          <p:nvPr/>
        </p:nvPicPr>
        <p:blipFill>
          <a:blip r:embed="rId2"/>
          <a:stretch>
            <a:fillRect/>
          </a:stretch>
        </p:blipFill>
        <p:spPr>
          <a:xfrm>
            <a:off x="6343650" y="2207028"/>
            <a:ext cx="5022062" cy="3132537"/>
          </a:xfrm>
          <a:prstGeom prst="rect">
            <a:avLst/>
          </a:prstGeom>
        </p:spPr>
      </p:pic>
      <p:sp>
        <p:nvSpPr>
          <p:cNvPr id="9" name="TextBox 8">
            <a:extLst>
              <a:ext uri="{FF2B5EF4-FFF2-40B4-BE49-F238E27FC236}">
                <a16:creationId xmlns:a16="http://schemas.microsoft.com/office/drawing/2014/main" id="{2E29D9D1-B78F-FC4C-1D68-50D9345834A2}"/>
              </a:ext>
            </a:extLst>
          </p:cNvPr>
          <p:cNvSpPr txBox="1"/>
          <p:nvPr/>
        </p:nvSpPr>
        <p:spPr>
          <a:xfrm>
            <a:off x="6720840" y="1735574"/>
            <a:ext cx="6103620" cy="369332"/>
          </a:xfrm>
          <a:prstGeom prst="rect">
            <a:avLst/>
          </a:prstGeom>
          <a:noFill/>
        </p:spPr>
        <p:txBody>
          <a:bodyPr wrap="square">
            <a:spAutoFit/>
          </a:bodyPr>
          <a:lstStyle/>
          <a:p>
            <a:r>
              <a:rPr lang="en-US" dirty="0">
                <a:hlinkClick r:id="rId3"/>
              </a:rPr>
              <a:t>https://www.titanicexperiencecobh.ie</a:t>
            </a:r>
            <a:r>
              <a:rPr lang="en-US" dirty="0"/>
              <a:t> </a:t>
            </a:r>
          </a:p>
        </p:txBody>
      </p:sp>
    </p:spTree>
    <p:extLst>
      <p:ext uri="{BB962C8B-B14F-4D97-AF65-F5344CB8AC3E}">
        <p14:creationId xmlns:p14="http://schemas.microsoft.com/office/powerpoint/2010/main" val="1902389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FA05CF4-B783-5C06-77C7-C2ACC4FE5130}"/>
              </a:ext>
            </a:extLst>
          </p:cNvPr>
          <p:cNvSpPr>
            <a:spLocks noGrp="1"/>
          </p:cNvSpPr>
          <p:nvPr>
            <p:ph type="sldNum" sz="quarter" idx="12"/>
          </p:nvPr>
        </p:nvSpPr>
        <p:spPr/>
        <p:txBody>
          <a:bodyPr/>
          <a:lstStyle/>
          <a:p>
            <a:fld id="{85C893B6-8239-B544-860F-8E6624F3670C}" type="slidenum">
              <a:rPr lang="en-US" smtClean="0"/>
              <a:t>24</a:t>
            </a:fld>
            <a:endParaRPr lang="en-US"/>
          </a:p>
        </p:txBody>
      </p:sp>
      <p:pic>
        <p:nvPicPr>
          <p:cNvPr id="8" name="Picture 7">
            <a:extLst>
              <a:ext uri="{FF2B5EF4-FFF2-40B4-BE49-F238E27FC236}">
                <a16:creationId xmlns:a16="http://schemas.microsoft.com/office/drawing/2014/main" id="{6645AC3E-D285-65D6-DC3B-54CA59896E84}"/>
              </a:ext>
            </a:extLst>
          </p:cNvPr>
          <p:cNvPicPr>
            <a:picLocks noChangeAspect="1"/>
          </p:cNvPicPr>
          <p:nvPr/>
        </p:nvPicPr>
        <p:blipFill>
          <a:blip r:embed="rId2"/>
          <a:stretch>
            <a:fillRect/>
          </a:stretch>
        </p:blipFill>
        <p:spPr>
          <a:xfrm>
            <a:off x="1771650" y="284479"/>
            <a:ext cx="8298180" cy="5450765"/>
          </a:xfrm>
          <a:prstGeom prst="rect">
            <a:avLst/>
          </a:prstGeom>
        </p:spPr>
      </p:pic>
    </p:spTree>
    <p:extLst>
      <p:ext uri="{BB962C8B-B14F-4D97-AF65-F5344CB8AC3E}">
        <p14:creationId xmlns:p14="http://schemas.microsoft.com/office/powerpoint/2010/main" val="5064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C9B0F7-471C-FB80-E308-AC9155A5809A}"/>
              </a:ext>
            </a:extLst>
          </p:cNvPr>
          <p:cNvSpPr>
            <a:spLocks noGrp="1"/>
          </p:cNvSpPr>
          <p:nvPr>
            <p:ph type="sldNum" sz="quarter" idx="12"/>
          </p:nvPr>
        </p:nvSpPr>
        <p:spPr/>
        <p:txBody>
          <a:bodyPr/>
          <a:lstStyle/>
          <a:p>
            <a:fld id="{85C893B6-8239-B544-860F-8E6624F3670C}" type="slidenum">
              <a:rPr lang="en-US" smtClean="0"/>
              <a:t>25</a:t>
            </a:fld>
            <a:endParaRPr lang="en-US"/>
          </a:p>
        </p:txBody>
      </p:sp>
      <p:pic>
        <p:nvPicPr>
          <p:cNvPr id="5" name="Picture 4" descr="A screenshot of a computer program&#10;&#10;Description automatically generated">
            <a:extLst>
              <a:ext uri="{FF2B5EF4-FFF2-40B4-BE49-F238E27FC236}">
                <a16:creationId xmlns:a16="http://schemas.microsoft.com/office/drawing/2014/main" id="{F6D3C5F6-41AA-053C-F0B5-700B8E41F81D}"/>
              </a:ext>
            </a:extLst>
          </p:cNvPr>
          <p:cNvPicPr>
            <a:picLocks noChangeAspect="1"/>
          </p:cNvPicPr>
          <p:nvPr/>
        </p:nvPicPr>
        <p:blipFill>
          <a:blip r:embed="rId2"/>
          <a:stretch>
            <a:fillRect/>
          </a:stretch>
        </p:blipFill>
        <p:spPr>
          <a:xfrm>
            <a:off x="2838450" y="243840"/>
            <a:ext cx="6477000" cy="3467100"/>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0B9D7080-013A-4845-4168-2754A4B0EB53}"/>
              </a:ext>
            </a:extLst>
          </p:cNvPr>
          <p:cNvPicPr>
            <a:picLocks noChangeAspect="1"/>
          </p:cNvPicPr>
          <p:nvPr/>
        </p:nvPicPr>
        <p:blipFill>
          <a:blip r:embed="rId3"/>
          <a:stretch>
            <a:fillRect/>
          </a:stretch>
        </p:blipFill>
        <p:spPr>
          <a:xfrm>
            <a:off x="2876550" y="3710940"/>
            <a:ext cx="6438900" cy="2578100"/>
          </a:xfrm>
          <a:prstGeom prst="rect">
            <a:avLst/>
          </a:prstGeom>
        </p:spPr>
      </p:pic>
    </p:spTree>
    <p:extLst>
      <p:ext uri="{BB962C8B-B14F-4D97-AF65-F5344CB8AC3E}">
        <p14:creationId xmlns:p14="http://schemas.microsoft.com/office/powerpoint/2010/main" val="31112252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32B6-EF81-170B-69E1-CEF73136D9DB}"/>
              </a:ext>
            </a:extLst>
          </p:cNvPr>
          <p:cNvSpPr>
            <a:spLocks noGrp="1"/>
          </p:cNvSpPr>
          <p:nvPr>
            <p:ph type="title"/>
          </p:nvPr>
        </p:nvSpPr>
        <p:spPr/>
        <p:txBody>
          <a:bodyPr/>
          <a:lstStyle/>
          <a:p>
            <a:r>
              <a:rPr lang="en-US" dirty="0"/>
              <a:t>Overall summaries of the data.</a:t>
            </a:r>
          </a:p>
        </p:txBody>
      </p:sp>
      <p:sp>
        <p:nvSpPr>
          <p:cNvPr id="3" name="Slide Number Placeholder 2">
            <a:extLst>
              <a:ext uri="{FF2B5EF4-FFF2-40B4-BE49-F238E27FC236}">
                <a16:creationId xmlns:a16="http://schemas.microsoft.com/office/drawing/2014/main" id="{EF4A66C4-ED7A-27D0-2BDE-935DCEA1FF41}"/>
              </a:ext>
            </a:extLst>
          </p:cNvPr>
          <p:cNvSpPr>
            <a:spLocks noGrp="1"/>
          </p:cNvSpPr>
          <p:nvPr>
            <p:ph type="sldNum" sz="quarter" idx="12"/>
          </p:nvPr>
        </p:nvSpPr>
        <p:spPr/>
        <p:txBody>
          <a:bodyPr/>
          <a:lstStyle/>
          <a:p>
            <a:fld id="{85C893B6-8239-B544-860F-8E6624F3670C}" type="slidenum">
              <a:rPr lang="en-US" smtClean="0"/>
              <a:t>26</a:t>
            </a:fld>
            <a:endParaRPr lang="en-US"/>
          </a:p>
        </p:txBody>
      </p:sp>
      <p:pic>
        <p:nvPicPr>
          <p:cNvPr id="5" name="Picture 4" descr="A screenshot of a computer program&#10;&#10;Description automatically generated">
            <a:extLst>
              <a:ext uri="{FF2B5EF4-FFF2-40B4-BE49-F238E27FC236}">
                <a16:creationId xmlns:a16="http://schemas.microsoft.com/office/drawing/2014/main" id="{B5DE49C8-C1F9-07F5-903B-67C8F3BD99AD}"/>
              </a:ext>
            </a:extLst>
          </p:cNvPr>
          <p:cNvPicPr>
            <a:picLocks noChangeAspect="1"/>
          </p:cNvPicPr>
          <p:nvPr/>
        </p:nvPicPr>
        <p:blipFill>
          <a:blip r:embed="rId2"/>
          <a:stretch>
            <a:fillRect/>
          </a:stretch>
        </p:blipFill>
        <p:spPr>
          <a:xfrm>
            <a:off x="1262379" y="1701800"/>
            <a:ext cx="9874079" cy="3864610"/>
          </a:xfrm>
          <a:prstGeom prst="rect">
            <a:avLst/>
          </a:prstGeom>
        </p:spPr>
      </p:pic>
    </p:spTree>
    <p:extLst>
      <p:ext uri="{BB962C8B-B14F-4D97-AF65-F5344CB8AC3E}">
        <p14:creationId xmlns:p14="http://schemas.microsoft.com/office/powerpoint/2010/main" val="25060028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0F7B5-8622-1D98-7A55-721E757D3005}"/>
              </a:ext>
            </a:extLst>
          </p:cNvPr>
          <p:cNvSpPr>
            <a:spLocks noGrp="1"/>
          </p:cNvSpPr>
          <p:nvPr>
            <p:ph type="title"/>
          </p:nvPr>
        </p:nvSpPr>
        <p:spPr/>
        <p:txBody>
          <a:bodyPr/>
          <a:lstStyle/>
          <a:p>
            <a:r>
              <a:rPr lang="en-US" dirty="0"/>
              <a:t>Exploring differences: male/female</a:t>
            </a:r>
          </a:p>
        </p:txBody>
      </p:sp>
      <p:sp>
        <p:nvSpPr>
          <p:cNvPr id="3" name="Slide Number Placeholder 2">
            <a:extLst>
              <a:ext uri="{FF2B5EF4-FFF2-40B4-BE49-F238E27FC236}">
                <a16:creationId xmlns:a16="http://schemas.microsoft.com/office/drawing/2014/main" id="{B118984F-BD51-02CB-BDF4-2CC35CFFC9CE}"/>
              </a:ext>
            </a:extLst>
          </p:cNvPr>
          <p:cNvSpPr>
            <a:spLocks noGrp="1"/>
          </p:cNvSpPr>
          <p:nvPr>
            <p:ph type="sldNum" sz="quarter" idx="12"/>
          </p:nvPr>
        </p:nvSpPr>
        <p:spPr/>
        <p:txBody>
          <a:bodyPr/>
          <a:lstStyle/>
          <a:p>
            <a:fld id="{85C893B6-8239-B544-860F-8E6624F3670C}" type="slidenum">
              <a:rPr lang="en-US" smtClean="0"/>
              <a:t>27</a:t>
            </a:fld>
            <a:endParaRPr lang="en-US"/>
          </a:p>
        </p:txBody>
      </p:sp>
      <p:pic>
        <p:nvPicPr>
          <p:cNvPr id="5" name="Picture 4" descr="A screenshot of a computer program&#10;&#10;Description automatically generated">
            <a:extLst>
              <a:ext uri="{FF2B5EF4-FFF2-40B4-BE49-F238E27FC236}">
                <a16:creationId xmlns:a16="http://schemas.microsoft.com/office/drawing/2014/main" id="{0440630D-DED3-54EB-1B63-BA8C309D41FC}"/>
              </a:ext>
            </a:extLst>
          </p:cNvPr>
          <p:cNvPicPr>
            <a:picLocks noChangeAspect="1"/>
          </p:cNvPicPr>
          <p:nvPr/>
        </p:nvPicPr>
        <p:blipFill>
          <a:blip r:embed="rId2"/>
          <a:stretch>
            <a:fillRect/>
          </a:stretch>
        </p:blipFill>
        <p:spPr>
          <a:xfrm>
            <a:off x="1439886" y="1417638"/>
            <a:ext cx="9642442" cy="4811712"/>
          </a:xfrm>
          <a:prstGeom prst="rect">
            <a:avLst/>
          </a:prstGeom>
        </p:spPr>
      </p:pic>
    </p:spTree>
    <p:extLst>
      <p:ext uri="{BB962C8B-B14F-4D97-AF65-F5344CB8AC3E}">
        <p14:creationId xmlns:p14="http://schemas.microsoft.com/office/powerpoint/2010/main" val="12571053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05A08-ED0A-34C9-4BAF-1119A1A7C648}"/>
              </a:ext>
            </a:extLst>
          </p:cNvPr>
          <p:cNvSpPr>
            <a:spLocks noGrp="1"/>
          </p:cNvSpPr>
          <p:nvPr>
            <p:ph type="title"/>
          </p:nvPr>
        </p:nvSpPr>
        <p:spPr/>
        <p:txBody>
          <a:bodyPr/>
          <a:lstStyle/>
          <a:p>
            <a:r>
              <a:rPr lang="en-US" dirty="0"/>
              <a:t>Exploring differences: 1</a:t>
            </a:r>
            <a:r>
              <a:rPr lang="en-US" baseline="30000" dirty="0"/>
              <a:t>st</a:t>
            </a:r>
            <a:r>
              <a:rPr lang="en-US" dirty="0"/>
              <a:t>, 2</a:t>
            </a:r>
            <a:r>
              <a:rPr lang="en-US" baseline="30000" dirty="0"/>
              <a:t>nd</a:t>
            </a:r>
            <a:r>
              <a:rPr lang="en-US" dirty="0"/>
              <a:t>, and 3</a:t>
            </a:r>
            <a:r>
              <a:rPr lang="en-US" baseline="30000" dirty="0"/>
              <a:t>rd</a:t>
            </a:r>
            <a:r>
              <a:rPr lang="en-US" dirty="0"/>
              <a:t> class</a:t>
            </a:r>
          </a:p>
        </p:txBody>
      </p:sp>
      <p:sp>
        <p:nvSpPr>
          <p:cNvPr id="3" name="Slide Number Placeholder 2">
            <a:extLst>
              <a:ext uri="{FF2B5EF4-FFF2-40B4-BE49-F238E27FC236}">
                <a16:creationId xmlns:a16="http://schemas.microsoft.com/office/drawing/2014/main" id="{F266383C-DE90-B0A1-E7EB-954DD65AD3A0}"/>
              </a:ext>
            </a:extLst>
          </p:cNvPr>
          <p:cNvSpPr>
            <a:spLocks noGrp="1"/>
          </p:cNvSpPr>
          <p:nvPr>
            <p:ph type="sldNum" sz="quarter" idx="12"/>
          </p:nvPr>
        </p:nvSpPr>
        <p:spPr/>
        <p:txBody>
          <a:bodyPr/>
          <a:lstStyle/>
          <a:p>
            <a:fld id="{85C893B6-8239-B544-860F-8E6624F3670C}" type="slidenum">
              <a:rPr lang="en-US" smtClean="0"/>
              <a:t>28</a:t>
            </a:fld>
            <a:endParaRPr lang="en-US"/>
          </a:p>
        </p:txBody>
      </p:sp>
      <p:pic>
        <p:nvPicPr>
          <p:cNvPr id="5" name="Picture 4" descr="A screenshot of a computer code&#10;&#10;Description automatically generated">
            <a:extLst>
              <a:ext uri="{FF2B5EF4-FFF2-40B4-BE49-F238E27FC236}">
                <a16:creationId xmlns:a16="http://schemas.microsoft.com/office/drawing/2014/main" id="{C415AB31-83D6-417B-6B39-4224B56228A0}"/>
              </a:ext>
            </a:extLst>
          </p:cNvPr>
          <p:cNvPicPr>
            <a:picLocks noChangeAspect="1"/>
          </p:cNvPicPr>
          <p:nvPr/>
        </p:nvPicPr>
        <p:blipFill>
          <a:blip r:embed="rId2"/>
          <a:stretch>
            <a:fillRect/>
          </a:stretch>
        </p:blipFill>
        <p:spPr>
          <a:xfrm>
            <a:off x="1664970" y="1417638"/>
            <a:ext cx="9105854" cy="4903152"/>
          </a:xfrm>
          <a:prstGeom prst="rect">
            <a:avLst/>
          </a:prstGeom>
        </p:spPr>
      </p:pic>
    </p:spTree>
    <p:extLst>
      <p:ext uri="{BB962C8B-B14F-4D97-AF65-F5344CB8AC3E}">
        <p14:creationId xmlns:p14="http://schemas.microsoft.com/office/powerpoint/2010/main" val="2007024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7DF47-566F-E2B2-1522-34D2FFBAF48F}"/>
              </a:ext>
            </a:extLst>
          </p:cNvPr>
          <p:cNvSpPr>
            <a:spLocks noGrp="1"/>
          </p:cNvSpPr>
          <p:nvPr>
            <p:ph type="title"/>
          </p:nvPr>
        </p:nvSpPr>
        <p:spPr/>
        <p:txBody>
          <a:bodyPr/>
          <a:lstStyle/>
          <a:p>
            <a:r>
              <a:rPr lang="en-US" dirty="0"/>
              <a:t>Differences by two groupings</a:t>
            </a:r>
          </a:p>
        </p:txBody>
      </p:sp>
      <p:sp>
        <p:nvSpPr>
          <p:cNvPr id="3" name="Slide Number Placeholder 2">
            <a:extLst>
              <a:ext uri="{FF2B5EF4-FFF2-40B4-BE49-F238E27FC236}">
                <a16:creationId xmlns:a16="http://schemas.microsoft.com/office/drawing/2014/main" id="{5CCD1D4C-516C-7861-A87F-8CC924F7FB5B}"/>
              </a:ext>
            </a:extLst>
          </p:cNvPr>
          <p:cNvSpPr>
            <a:spLocks noGrp="1"/>
          </p:cNvSpPr>
          <p:nvPr>
            <p:ph type="sldNum" sz="quarter" idx="12"/>
          </p:nvPr>
        </p:nvSpPr>
        <p:spPr/>
        <p:txBody>
          <a:bodyPr/>
          <a:lstStyle/>
          <a:p>
            <a:fld id="{85C893B6-8239-B544-860F-8E6624F3670C}" type="slidenum">
              <a:rPr lang="en-US" smtClean="0"/>
              <a:t>29</a:t>
            </a:fld>
            <a:endParaRPr lang="en-US"/>
          </a:p>
        </p:txBody>
      </p:sp>
      <p:pic>
        <p:nvPicPr>
          <p:cNvPr id="5" name="Picture 4" descr="A screenshot of a computer&#10;&#10;Description automatically generated">
            <a:extLst>
              <a:ext uri="{FF2B5EF4-FFF2-40B4-BE49-F238E27FC236}">
                <a16:creationId xmlns:a16="http://schemas.microsoft.com/office/drawing/2014/main" id="{A28A9887-BDF6-CB44-CDED-375F45A802C5}"/>
              </a:ext>
            </a:extLst>
          </p:cNvPr>
          <p:cNvPicPr>
            <a:picLocks noChangeAspect="1"/>
          </p:cNvPicPr>
          <p:nvPr/>
        </p:nvPicPr>
        <p:blipFill>
          <a:blip r:embed="rId2"/>
          <a:stretch>
            <a:fillRect/>
          </a:stretch>
        </p:blipFill>
        <p:spPr>
          <a:xfrm>
            <a:off x="2901059" y="1417638"/>
            <a:ext cx="6974568" cy="4960302"/>
          </a:xfrm>
          <a:prstGeom prst="rect">
            <a:avLst/>
          </a:prstGeom>
        </p:spPr>
      </p:pic>
    </p:spTree>
    <p:extLst>
      <p:ext uri="{BB962C8B-B14F-4D97-AF65-F5344CB8AC3E}">
        <p14:creationId xmlns:p14="http://schemas.microsoft.com/office/powerpoint/2010/main" val="1246898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83F09-BF18-46F6-3238-AE391513CDB9}"/>
              </a:ext>
            </a:extLst>
          </p:cNvPr>
          <p:cNvSpPr>
            <a:spLocks noGrp="1"/>
          </p:cNvSpPr>
          <p:nvPr>
            <p:ph type="title"/>
          </p:nvPr>
        </p:nvSpPr>
        <p:spPr/>
        <p:txBody>
          <a:bodyPr/>
          <a:lstStyle/>
          <a:p>
            <a:pPr algn="l"/>
            <a:r>
              <a:rPr lang="en-US" dirty="0"/>
              <a:t>Process for EDA</a:t>
            </a:r>
          </a:p>
        </p:txBody>
      </p:sp>
      <p:sp>
        <p:nvSpPr>
          <p:cNvPr id="3" name="Slide Number Placeholder 2">
            <a:extLst>
              <a:ext uri="{FF2B5EF4-FFF2-40B4-BE49-F238E27FC236}">
                <a16:creationId xmlns:a16="http://schemas.microsoft.com/office/drawing/2014/main" id="{CE24E850-F3B2-180F-D89F-682F271CEFA8}"/>
              </a:ext>
            </a:extLst>
          </p:cNvPr>
          <p:cNvSpPr>
            <a:spLocks noGrp="1"/>
          </p:cNvSpPr>
          <p:nvPr>
            <p:ph type="sldNum" sz="quarter" idx="12"/>
          </p:nvPr>
        </p:nvSpPr>
        <p:spPr/>
        <p:txBody>
          <a:bodyPr/>
          <a:lstStyle/>
          <a:p>
            <a:fld id="{85C893B6-8239-B544-860F-8E6624F3670C}" type="slidenum">
              <a:rPr lang="en-US" smtClean="0"/>
              <a:t>3</a:t>
            </a:fld>
            <a:endParaRPr lang="en-US"/>
          </a:p>
        </p:txBody>
      </p:sp>
      <p:pic>
        <p:nvPicPr>
          <p:cNvPr id="1026" name="Picture 2">
            <a:extLst>
              <a:ext uri="{FF2B5EF4-FFF2-40B4-BE49-F238E27FC236}">
                <a16:creationId xmlns:a16="http://schemas.microsoft.com/office/drawing/2014/main" id="{AD64AB2F-30E8-219B-67ED-11A3551730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737" y="1769722"/>
            <a:ext cx="6669069" cy="350647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3A39F98-85AA-1BF8-2E15-28F2E641FD19}"/>
              </a:ext>
            </a:extLst>
          </p:cNvPr>
          <p:cNvSpPr txBox="1"/>
          <p:nvPr/>
        </p:nvSpPr>
        <p:spPr>
          <a:xfrm>
            <a:off x="7125841" y="608341"/>
            <a:ext cx="4958255" cy="5355312"/>
          </a:xfrm>
          <a:prstGeom prst="rect">
            <a:avLst/>
          </a:prstGeom>
          <a:noFill/>
        </p:spPr>
        <p:txBody>
          <a:bodyPr wrap="square">
            <a:spAutoFit/>
          </a:bodyPr>
          <a:lstStyle/>
          <a:p>
            <a:pPr marL="285750" indent="-285750">
              <a:buFont typeface="Arial" panose="020B0604020202020204" pitchFamily="34" charset="0"/>
              <a:buChar char="•"/>
            </a:pPr>
            <a:r>
              <a:rPr lang="en-US" dirty="0"/>
              <a:t>Can a plant’s dimensions help us uniquely identify a species?</a:t>
            </a:r>
          </a:p>
          <a:p>
            <a:endParaRPr lang="en-US" dirty="0"/>
          </a:p>
          <a:p>
            <a:pPr marL="285750" indent="-285750">
              <a:buFont typeface="Arial" panose="020B0604020202020204" pitchFamily="34" charset="0"/>
              <a:buChar char="•"/>
            </a:pPr>
            <a:r>
              <a:rPr lang="en-US" dirty="0"/>
              <a:t>Based on observations from 2012, 2013, and 2014, is there a potential association between temperature and energy demand in the state of Victoria, Australia? </a:t>
            </a:r>
          </a:p>
          <a:p>
            <a:endParaRPr lang="en-US" dirty="0"/>
          </a:p>
          <a:p>
            <a:pPr marL="285750" indent="-285750">
              <a:buFont typeface="Arial" panose="020B0604020202020204" pitchFamily="34" charset="0"/>
              <a:buChar char="•"/>
            </a:pPr>
            <a:r>
              <a:rPr lang="en-US" dirty="0"/>
              <a:t>For a Boston dataset from the 1970s, can we find possible relationships between house value and pupil–teacher ratios across different suburbs?</a:t>
            </a:r>
          </a:p>
          <a:p>
            <a:endParaRPr lang="en-US" dirty="0"/>
          </a:p>
          <a:p>
            <a:pPr marL="285750" indent="-285750">
              <a:buFont typeface="Arial" panose="020B0604020202020204" pitchFamily="34" charset="0"/>
              <a:buChar char="•"/>
            </a:pPr>
            <a:r>
              <a:rPr lang="en-US" dirty="0"/>
              <a:t>What passengers had the greatest chance of survival on the Titanic?</a:t>
            </a:r>
          </a:p>
          <a:p>
            <a:endParaRPr lang="en-US" dirty="0"/>
          </a:p>
          <a:p>
            <a:pPr marL="285750" indent="-285750">
              <a:buFont typeface="Arial" panose="020B0604020202020204" pitchFamily="34" charset="0"/>
              <a:buChar char="•"/>
            </a:pPr>
            <a:r>
              <a:rPr lang="en-US" dirty="0"/>
              <a:t>During the winter season in Ireland, is there initial evidence to suggest that wind direction has an impact on temperature?</a:t>
            </a:r>
          </a:p>
        </p:txBody>
      </p:sp>
    </p:spTree>
    <p:extLst>
      <p:ext uri="{BB962C8B-B14F-4D97-AF65-F5344CB8AC3E}">
        <p14:creationId xmlns:p14="http://schemas.microsoft.com/office/powerpoint/2010/main" val="5874198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307ED48-6CFF-ED5C-1B83-89D115F801BD}"/>
              </a:ext>
            </a:extLst>
          </p:cNvPr>
          <p:cNvSpPr>
            <a:spLocks noGrp="1"/>
          </p:cNvSpPr>
          <p:nvPr>
            <p:ph type="sldNum" sz="quarter" idx="12"/>
          </p:nvPr>
        </p:nvSpPr>
        <p:spPr/>
        <p:txBody>
          <a:bodyPr/>
          <a:lstStyle/>
          <a:p>
            <a:fld id="{85C893B6-8239-B544-860F-8E6624F3670C}" type="slidenum">
              <a:rPr lang="en-US" smtClean="0"/>
              <a:t>30</a:t>
            </a:fld>
            <a:endParaRPr lang="en-US"/>
          </a:p>
        </p:txBody>
      </p:sp>
      <p:pic>
        <p:nvPicPr>
          <p:cNvPr id="5122" name="Picture 2">
            <a:extLst>
              <a:ext uri="{FF2B5EF4-FFF2-40B4-BE49-F238E27FC236}">
                <a16:creationId xmlns:a16="http://schemas.microsoft.com/office/drawing/2014/main" id="{E6B06257-6581-8F80-2BDA-1ECB36848B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8895" y="2155086"/>
            <a:ext cx="7014210" cy="422260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DD508C7-852C-7CC8-A0CB-A5C0691001DD}"/>
              </a:ext>
            </a:extLst>
          </p:cNvPr>
          <p:cNvPicPr>
            <a:picLocks noChangeAspect="1"/>
          </p:cNvPicPr>
          <p:nvPr/>
        </p:nvPicPr>
        <p:blipFill>
          <a:blip r:embed="rId3"/>
          <a:stretch>
            <a:fillRect/>
          </a:stretch>
        </p:blipFill>
        <p:spPr>
          <a:xfrm>
            <a:off x="3214370" y="135040"/>
            <a:ext cx="5763260" cy="1928606"/>
          </a:xfrm>
          <a:prstGeom prst="rect">
            <a:avLst/>
          </a:prstGeom>
        </p:spPr>
      </p:pic>
    </p:spTree>
    <p:extLst>
      <p:ext uri="{BB962C8B-B14F-4D97-AF65-F5344CB8AC3E}">
        <p14:creationId xmlns:p14="http://schemas.microsoft.com/office/powerpoint/2010/main" val="37166226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2451A-8F92-4FD5-A9A8-700012A897AB}"/>
              </a:ext>
            </a:extLst>
          </p:cNvPr>
          <p:cNvSpPr>
            <a:spLocks noGrp="1"/>
          </p:cNvSpPr>
          <p:nvPr>
            <p:ph type="title"/>
          </p:nvPr>
        </p:nvSpPr>
        <p:spPr/>
        <p:txBody>
          <a:bodyPr/>
          <a:lstStyle/>
          <a:p>
            <a:r>
              <a:rPr lang="en-US" b="1" dirty="0">
                <a:solidFill>
                  <a:srgbClr val="00B050"/>
                </a:solidFill>
              </a:rPr>
              <a:t>(5) Wind direction and winter temperatures</a:t>
            </a:r>
          </a:p>
        </p:txBody>
      </p:sp>
      <p:sp>
        <p:nvSpPr>
          <p:cNvPr id="4" name="Content Placeholder 3">
            <a:extLst>
              <a:ext uri="{FF2B5EF4-FFF2-40B4-BE49-F238E27FC236}">
                <a16:creationId xmlns:a16="http://schemas.microsoft.com/office/drawing/2014/main" id="{ABFD1ED8-C1E2-287D-C8AF-0A319E034C17}"/>
              </a:ext>
            </a:extLst>
          </p:cNvPr>
          <p:cNvSpPr>
            <a:spLocks noGrp="1"/>
          </p:cNvSpPr>
          <p:nvPr>
            <p:ph sz="half" idx="1"/>
          </p:nvPr>
        </p:nvSpPr>
        <p:spPr/>
        <p:txBody>
          <a:bodyPr/>
          <a:lstStyle/>
          <a:p>
            <a:r>
              <a:rPr lang="en-US" dirty="0"/>
              <a:t>Our final example focuses on weather data, based on the </a:t>
            </a:r>
            <a:r>
              <a:rPr lang="en-US" dirty="0" err="1"/>
              <a:t>tibble</a:t>
            </a:r>
            <a:r>
              <a:rPr lang="en-US" dirty="0"/>
              <a:t> observations that is part of the aimsir17 CRAN data package.</a:t>
            </a:r>
          </a:p>
          <a:p>
            <a:r>
              <a:rPr lang="en-US" dirty="0"/>
              <a:t>Our question is to explore whether, in winter, wind from a southerly direction is more associated with higher temperatures.</a:t>
            </a:r>
          </a:p>
        </p:txBody>
      </p:sp>
      <p:sp>
        <p:nvSpPr>
          <p:cNvPr id="3" name="Slide Number Placeholder 2">
            <a:extLst>
              <a:ext uri="{FF2B5EF4-FFF2-40B4-BE49-F238E27FC236}">
                <a16:creationId xmlns:a16="http://schemas.microsoft.com/office/drawing/2014/main" id="{92D28B2E-AF01-95D4-E09C-AD70E4CFEE71}"/>
              </a:ext>
            </a:extLst>
          </p:cNvPr>
          <p:cNvSpPr>
            <a:spLocks noGrp="1"/>
          </p:cNvSpPr>
          <p:nvPr>
            <p:ph type="sldNum" sz="quarter" idx="12"/>
          </p:nvPr>
        </p:nvSpPr>
        <p:spPr/>
        <p:txBody>
          <a:bodyPr/>
          <a:lstStyle/>
          <a:p>
            <a:fld id="{85C893B6-8239-B544-860F-8E6624F3670C}" type="slidenum">
              <a:rPr lang="en-US" smtClean="0"/>
              <a:t>31</a:t>
            </a:fld>
            <a:endParaRPr lang="en-US"/>
          </a:p>
        </p:txBody>
      </p:sp>
      <p:pic>
        <p:nvPicPr>
          <p:cNvPr id="7" name="Picture 6">
            <a:extLst>
              <a:ext uri="{FF2B5EF4-FFF2-40B4-BE49-F238E27FC236}">
                <a16:creationId xmlns:a16="http://schemas.microsoft.com/office/drawing/2014/main" id="{226FC35A-5401-F976-B9B4-0836CACF444E}"/>
              </a:ext>
            </a:extLst>
          </p:cNvPr>
          <p:cNvPicPr>
            <a:picLocks noChangeAspect="1"/>
          </p:cNvPicPr>
          <p:nvPr/>
        </p:nvPicPr>
        <p:blipFill>
          <a:blip r:embed="rId2"/>
          <a:srcRect r="16700"/>
          <a:stretch/>
        </p:blipFill>
        <p:spPr>
          <a:xfrm>
            <a:off x="6184902" y="1893729"/>
            <a:ext cx="5384798" cy="774700"/>
          </a:xfrm>
          <a:prstGeom prst="rect">
            <a:avLst/>
          </a:prstGeom>
        </p:spPr>
      </p:pic>
      <p:pic>
        <p:nvPicPr>
          <p:cNvPr id="9" name="Picture 8" descr="A white background with black text&#10;&#10;Description automatically generated">
            <a:extLst>
              <a:ext uri="{FF2B5EF4-FFF2-40B4-BE49-F238E27FC236}">
                <a16:creationId xmlns:a16="http://schemas.microsoft.com/office/drawing/2014/main" id="{ABC56A84-3B25-10B8-19C2-637A8240D26A}"/>
              </a:ext>
            </a:extLst>
          </p:cNvPr>
          <p:cNvPicPr>
            <a:picLocks noChangeAspect="1"/>
          </p:cNvPicPr>
          <p:nvPr/>
        </p:nvPicPr>
        <p:blipFill>
          <a:blip r:embed="rId3"/>
          <a:srcRect r="16732"/>
          <a:stretch/>
        </p:blipFill>
        <p:spPr>
          <a:xfrm>
            <a:off x="6184902" y="3224530"/>
            <a:ext cx="5372098" cy="1689100"/>
          </a:xfrm>
          <a:prstGeom prst="rect">
            <a:avLst/>
          </a:prstGeom>
        </p:spPr>
      </p:pic>
    </p:spTree>
    <p:extLst>
      <p:ext uri="{BB962C8B-B14F-4D97-AF65-F5344CB8AC3E}">
        <p14:creationId xmlns:p14="http://schemas.microsoft.com/office/powerpoint/2010/main" val="8970710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82B6E-5E12-CA7E-7543-E9AB5C555D32}"/>
              </a:ext>
            </a:extLst>
          </p:cNvPr>
          <p:cNvSpPr>
            <a:spLocks noGrp="1"/>
          </p:cNvSpPr>
          <p:nvPr>
            <p:ph type="title"/>
          </p:nvPr>
        </p:nvSpPr>
        <p:spPr/>
        <p:txBody>
          <a:bodyPr/>
          <a:lstStyle/>
          <a:p>
            <a:r>
              <a:rPr lang="en-US" dirty="0"/>
              <a:t>Filter 4 stations and modify </a:t>
            </a:r>
            <a:r>
              <a:rPr lang="en-US" dirty="0" err="1"/>
              <a:t>wdsp</a:t>
            </a:r>
            <a:r>
              <a:rPr lang="en-US" dirty="0"/>
              <a:t> to </a:t>
            </a:r>
            <a:r>
              <a:rPr lang="en-US" dirty="0" err="1"/>
              <a:t>kmh</a:t>
            </a:r>
            <a:endParaRPr lang="en-US" dirty="0"/>
          </a:p>
        </p:txBody>
      </p:sp>
      <p:sp>
        <p:nvSpPr>
          <p:cNvPr id="3" name="Slide Number Placeholder 2">
            <a:extLst>
              <a:ext uri="{FF2B5EF4-FFF2-40B4-BE49-F238E27FC236}">
                <a16:creationId xmlns:a16="http://schemas.microsoft.com/office/drawing/2014/main" id="{E6A5281D-8B5F-A2B9-0617-9F725FF8FCA3}"/>
              </a:ext>
            </a:extLst>
          </p:cNvPr>
          <p:cNvSpPr>
            <a:spLocks noGrp="1"/>
          </p:cNvSpPr>
          <p:nvPr>
            <p:ph type="sldNum" sz="quarter" idx="12"/>
          </p:nvPr>
        </p:nvSpPr>
        <p:spPr/>
        <p:txBody>
          <a:bodyPr/>
          <a:lstStyle/>
          <a:p>
            <a:fld id="{85C893B6-8239-B544-860F-8E6624F3670C}" type="slidenum">
              <a:rPr lang="en-US" smtClean="0"/>
              <a:t>32</a:t>
            </a:fld>
            <a:endParaRPr lang="en-US"/>
          </a:p>
        </p:txBody>
      </p:sp>
      <p:pic>
        <p:nvPicPr>
          <p:cNvPr id="5" name="Picture 4" descr="A screenshot of a computer program&#10;&#10;Description automatically generated">
            <a:extLst>
              <a:ext uri="{FF2B5EF4-FFF2-40B4-BE49-F238E27FC236}">
                <a16:creationId xmlns:a16="http://schemas.microsoft.com/office/drawing/2014/main" id="{4E94ACD9-96CB-004C-90C8-A6063482B340}"/>
              </a:ext>
            </a:extLst>
          </p:cNvPr>
          <p:cNvPicPr>
            <a:picLocks noChangeAspect="1"/>
          </p:cNvPicPr>
          <p:nvPr/>
        </p:nvPicPr>
        <p:blipFill>
          <a:blip r:embed="rId2"/>
          <a:stretch>
            <a:fillRect/>
          </a:stretch>
        </p:blipFill>
        <p:spPr>
          <a:xfrm>
            <a:off x="2073909" y="1266190"/>
            <a:ext cx="7839083" cy="5031740"/>
          </a:xfrm>
          <a:prstGeom prst="rect">
            <a:avLst/>
          </a:prstGeom>
        </p:spPr>
      </p:pic>
    </p:spTree>
    <p:extLst>
      <p:ext uri="{BB962C8B-B14F-4D97-AF65-F5344CB8AC3E}">
        <p14:creationId xmlns:p14="http://schemas.microsoft.com/office/powerpoint/2010/main" val="29788341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21F15-159C-76AB-AB33-EB57BA082600}"/>
              </a:ext>
            </a:extLst>
          </p:cNvPr>
          <p:cNvSpPr>
            <a:spLocks noGrp="1"/>
          </p:cNvSpPr>
          <p:nvPr>
            <p:ph type="title"/>
          </p:nvPr>
        </p:nvSpPr>
        <p:spPr/>
        <p:txBody>
          <a:bodyPr/>
          <a:lstStyle/>
          <a:p>
            <a:r>
              <a:rPr lang="en-US" dirty="0"/>
              <a:t>Add wind direction as NESW</a:t>
            </a:r>
          </a:p>
        </p:txBody>
      </p:sp>
      <p:sp>
        <p:nvSpPr>
          <p:cNvPr id="3" name="Slide Number Placeholder 2">
            <a:extLst>
              <a:ext uri="{FF2B5EF4-FFF2-40B4-BE49-F238E27FC236}">
                <a16:creationId xmlns:a16="http://schemas.microsoft.com/office/drawing/2014/main" id="{BAD7CDD9-A3AA-0B8E-2867-E3BCC1C18704}"/>
              </a:ext>
            </a:extLst>
          </p:cNvPr>
          <p:cNvSpPr>
            <a:spLocks noGrp="1"/>
          </p:cNvSpPr>
          <p:nvPr>
            <p:ph type="sldNum" sz="quarter" idx="12"/>
          </p:nvPr>
        </p:nvSpPr>
        <p:spPr/>
        <p:txBody>
          <a:bodyPr/>
          <a:lstStyle/>
          <a:p>
            <a:fld id="{85C893B6-8239-B544-860F-8E6624F3670C}" type="slidenum">
              <a:rPr lang="en-US" smtClean="0"/>
              <a:t>33</a:t>
            </a:fld>
            <a:endParaRPr lang="en-US"/>
          </a:p>
        </p:txBody>
      </p:sp>
      <p:pic>
        <p:nvPicPr>
          <p:cNvPr id="5" name="Picture 4" descr="A screenshot of a computer program&#10;&#10;Description automatically generated">
            <a:extLst>
              <a:ext uri="{FF2B5EF4-FFF2-40B4-BE49-F238E27FC236}">
                <a16:creationId xmlns:a16="http://schemas.microsoft.com/office/drawing/2014/main" id="{4B0ED080-F8E5-C5C4-3C3F-9C6CAC1C57FF}"/>
              </a:ext>
            </a:extLst>
          </p:cNvPr>
          <p:cNvPicPr>
            <a:picLocks noChangeAspect="1"/>
          </p:cNvPicPr>
          <p:nvPr/>
        </p:nvPicPr>
        <p:blipFill>
          <a:blip r:embed="rId2"/>
          <a:stretch>
            <a:fillRect/>
          </a:stretch>
        </p:blipFill>
        <p:spPr>
          <a:xfrm>
            <a:off x="609600" y="1269048"/>
            <a:ext cx="8430375" cy="4788852"/>
          </a:xfrm>
          <a:prstGeom prst="rect">
            <a:avLst/>
          </a:prstGeom>
        </p:spPr>
      </p:pic>
      <p:pic>
        <p:nvPicPr>
          <p:cNvPr id="6146" name="Picture 2" descr="Compass Icon Illustration Vinyl Decal Sticker - Decor - A2213">
            <a:extLst>
              <a:ext uri="{FF2B5EF4-FFF2-40B4-BE49-F238E27FC236}">
                <a16:creationId xmlns:a16="http://schemas.microsoft.com/office/drawing/2014/main" id="{8953D4D2-EB4B-1B2C-A6EB-D69E5BE566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1398" y="2177740"/>
            <a:ext cx="2211012" cy="2255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6403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0F7AD-F472-0D1E-3886-268D81402D10}"/>
              </a:ext>
            </a:extLst>
          </p:cNvPr>
          <p:cNvSpPr>
            <a:spLocks noGrp="1"/>
          </p:cNvSpPr>
          <p:nvPr>
            <p:ph type="title"/>
          </p:nvPr>
        </p:nvSpPr>
        <p:spPr/>
        <p:txBody>
          <a:bodyPr/>
          <a:lstStyle/>
          <a:p>
            <a:r>
              <a:rPr lang="en-US" dirty="0"/>
              <a:t>Show the resulting </a:t>
            </a:r>
            <a:r>
              <a:rPr lang="en-US" dirty="0" err="1"/>
              <a:t>tibble</a:t>
            </a:r>
            <a:endParaRPr lang="en-US" dirty="0"/>
          </a:p>
        </p:txBody>
      </p:sp>
      <p:sp>
        <p:nvSpPr>
          <p:cNvPr id="3" name="Slide Number Placeholder 2">
            <a:extLst>
              <a:ext uri="{FF2B5EF4-FFF2-40B4-BE49-F238E27FC236}">
                <a16:creationId xmlns:a16="http://schemas.microsoft.com/office/drawing/2014/main" id="{211B989A-0EEC-2CB2-BF8D-AE45D18124AA}"/>
              </a:ext>
            </a:extLst>
          </p:cNvPr>
          <p:cNvSpPr>
            <a:spLocks noGrp="1"/>
          </p:cNvSpPr>
          <p:nvPr>
            <p:ph type="sldNum" sz="quarter" idx="12"/>
          </p:nvPr>
        </p:nvSpPr>
        <p:spPr/>
        <p:txBody>
          <a:bodyPr/>
          <a:lstStyle/>
          <a:p>
            <a:fld id="{85C893B6-8239-B544-860F-8E6624F3670C}" type="slidenum">
              <a:rPr lang="en-US" smtClean="0"/>
              <a:t>34</a:t>
            </a:fld>
            <a:endParaRPr lang="en-US"/>
          </a:p>
        </p:txBody>
      </p:sp>
      <p:pic>
        <p:nvPicPr>
          <p:cNvPr id="5" name="Picture 4" descr="A screenshot of a computer code&#10;&#10;Description automatically generated">
            <a:extLst>
              <a:ext uri="{FF2B5EF4-FFF2-40B4-BE49-F238E27FC236}">
                <a16:creationId xmlns:a16="http://schemas.microsoft.com/office/drawing/2014/main" id="{6D24E6D5-FDC2-11CD-E630-B2A8DE0ECBFB}"/>
              </a:ext>
            </a:extLst>
          </p:cNvPr>
          <p:cNvPicPr>
            <a:picLocks noChangeAspect="1"/>
          </p:cNvPicPr>
          <p:nvPr/>
        </p:nvPicPr>
        <p:blipFill>
          <a:blip r:embed="rId2"/>
          <a:stretch>
            <a:fillRect/>
          </a:stretch>
        </p:blipFill>
        <p:spPr>
          <a:xfrm>
            <a:off x="1329548" y="1755140"/>
            <a:ext cx="9532904" cy="3514090"/>
          </a:xfrm>
          <a:prstGeom prst="rect">
            <a:avLst/>
          </a:prstGeom>
        </p:spPr>
      </p:pic>
    </p:spTree>
    <p:extLst>
      <p:ext uri="{BB962C8B-B14F-4D97-AF65-F5344CB8AC3E}">
        <p14:creationId xmlns:p14="http://schemas.microsoft.com/office/powerpoint/2010/main" val="28863933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EF306-F7E8-9687-E9AB-699CAA573541}"/>
              </a:ext>
            </a:extLst>
          </p:cNvPr>
          <p:cNvSpPr>
            <a:spLocks noGrp="1"/>
          </p:cNvSpPr>
          <p:nvPr>
            <p:ph type="title"/>
          </p:nvPr>
        </p:nvSpPr>
        <p:spPr/>
        <p:txBody>
          <a:bodyPr/>
          <a:lstStyle/>
          <a:p>
            <a:r>
              <a:rPr lang="en-US" dirty="0"/>
              <a:t>Filter by winter month (10, 11, and 1)</a:t>
            </a:r>
          </a:p>
        </p:txBody>
      </p:sp>
      <p:sp>
        <p:nvSpPr>
          <p:cNvPr id="3" name="Slide Number Placeholder 2">
            <a:extLst>
              <a:ext uri="{FF2B5EF4-FFF2-40B4-BE49-F238E27FC236}">
                <a16:creationId xmlns:a16="http://schemas.microsoft.com/office/drawing/2014/main" id="{7A8F8F09-AC7A-1834-E7E9-3911C5A3A552}"/>
              </a:ext>
            </a:extLst>
          </p:cNvPr>
          <p:cNvSpPr>
            <a:spLocks noGrp="1"/>
          </p:cNvSpPr>
          <p:nvPr>
            <p:ph type="sldNum" sz="quarter" idx="12"/>
          </p:nvPr>
        </p:nvSpPr>
        <p:spPr/>
        <p:txBody>
          <a:bodyPr/>
          <a:lstStyle/>
          <a:p>
            <a:fld id="{85C893B6-8239-B544-860F-8E6624F3670C}" type="slidenum">
              <a:rPr lang="en-US" smtClean="0"/>
              <a:t>35</a:t>
            </a:fld>
            <a:endParaRPr lang="en-US"/>
          </a:p>
        </p:txBody>
      </p:sp>
      <p:pic>
        <p:nvPicPr>
          <p:cNvPr id="8" name="Picture 7">
            <a:extLst>
              <a:ext uri="{FF2B5EF4-FFF2-40B4-BE49-F238E27FC236}">
                <a16:creationId xmlns:a16="http://schemas.microsoft.com/office/drawing/2014/main" id="{80036ED6-CC8D-A578-8CC1-D3C80F81EFE8}"/>
              </a:ext>
            </a:extLst>
          </p:cNvPr>
          <p:cNvPicPr>
            <a:picLocks noChangeAspect="1"/>
          </p:cNvPicPr>
          <p:nvPr/>
        </p:nvPicPr>
        <p:blipFill>
          <a:blip r:embed="rId2"/>
          <a:stretch>
            <a:fillRect/>
          </a:stretch>
        </p:blipFill>
        <p:spPr>
          <a:xfrm>
            <a:off x="2142489" y="1272540"/>
            <a:ext cx="8075391" cy="5025390"/>
          </a:xfrm>
          <a:prstGeom prst="rect">
            <a:avLst/>
          </a:prstGeom>
        </p:spPr>
      </p:pic>
    </p:spTree>
    <p:extLst>
      <p:ext uri="{BB962C8B-B14F-4D97-AF65-F5344CB8AC3E}">
        <p14:creationId xmlns:p14="http://schemas.microsoft.com/office/powerpoint/2010/main" val="7345155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E6E1C-3586-D4D2-DE7D-195D9BC83F2C}"/>
              </a:ext>
            </a:extLst>
          </p:cNvPr>
          <p:cNvSpPr>
            <a:spLocks noGrp="1"/>
          </p:cNvSpPr>
          <p:nvPr>
            <p:ph type="title"/>
          </p:nvPr>
        </p:nvSpPr>
        <p:spPr/>
        <p:txBody>
          <a:bodyPr/>
          <a:lstStyle/>
          <a:p>
            <a:r>
              <a:rPr lang="en-US" dirty="0" err="1"/>
              <a:t>ggplot</a:t>
            </a:r>
            <a:r>
              <a:rPr lang="en-US" dirty="0"/>
              <a:t>() call</a:t>
            </a:r>
          </a:p>
        </p:txBody>
      </p:sp>
      <p:sp>
        <p:nvSpPr>
          <p:cNvPr id="3" name="Slide Number Placeholder 2">
            <a:extLst>
              <a:ext uri="{FF2B5EF4-FFF2-40B4-BE49-F238E27FC236}">
                <a16:creationId xmlns:a16="http://schemas.microsoft.com/office/drawing/2014/main" id="{3CBBBABB-F90A-D6A3-F551-5CD446F48B09}"/>
              </a:ext>
            </a:extLst>
          </p:cNvPr>
          <p:cNvSpPr>
            <a:spLocks noGrp="1"/>
          </p:cNvSpPr>
          <p:nvPr>
            <p:ph type="sldNum" sz="quarter" idx="12"/>
          </p:nvPr>
        </p:nvSpPr>
        <p:spPr/>
        <p:txBody>
          <a:bodyPr/>
          <a:lstStyle/>
          <a:p>
            <a:fld id="{85C893B6-8239-B544-860F-8E6624F3670C}" type="slidenum">
              <a:rPr lang="en-US" smtClean="0"/>
              <a:t>36</a:t>
            </a:fld>
            <a:endParaRPr lang="en-US"/>
          </a:p>
        </p:txBody>
      </p:sp>
      <p:pic>
        <p:nvPicPr>
          <p:cNvPr id="5" name="Picture 4" descr="A screenshot of a computer code&#10;&#10;Description automatically generated">
            <a:extLst>
              <a:ext uri="{FF2B5EF4-FFF2-40B4-BE49-F238E27FC236}">
                <a16:creationId xmlns:a16="http://schemas.microsoft.com/office/drawing/2014/main" id="{6D26CAB5-8B82-BE03-EE34-7AC3244664AB}"/>
              </a:ext>
            </a:extLst>
          </p:cNvPr>
          <p:cNvPicPr>
            <a:picLocks noChangeAspect="1"/>
          </p:cNvPicPr>
          <p:nvPr/>
        </p:nvPicPr>
        <p:blipFill>
          <a:blip r:embed="rId2"/>
          <a:stretch>
            <a:fillRect/>
          </a:stretch>
        </p:blipFill>
        <p:spPr>
          <a:xfrm>
            <a:off x="1389596" y="2039414"/>
            <a:ext cx="9412808" cy="3069796"/>
          </a:xfrm>
          <a:prstGeom prst="rect">
            <a:avLst/>
          </a:prstGeom>
        </p:spPr>
      </p:pic>
    </p:spTree>
    <p:extLst>
      <p:ext uri="{BB962C8B-B14F-4D97-AF65-F5344CB8AC3E}">
        <p14:creationId xmlns:p14="http://schemas.microsoft.com/office/powerpoint/2010/main" val="1860615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1254B-44C0-73A6-8284-7C1EE9561066}"/>
              </a:ext>
            </a:extLst>
          </p:cNvPr>
          <p:cNvSpPr>
            <a:spLocks noGrp="1"/>
          </p:cNvSpPr>
          <p:nvPr>
            <p:ph type="title"/>
          </p:nvPr>
        </p:nvSpPr>
        <p:spPr/>
        <p:txBody>
          <a:bodyPr/>
          <a:lstStyle/>
          <a:p>
            <a:r>
              <a:rPr lang="en-US" dirty="0" err="1"/>
              <a:t>Visualisation</a:t>
            </a:r>
            <a:endParaRPr lang="en-US" dirty="0"/>
          </a:p>
        </p:txBody>
      </p:sp>
      <p:sp>
        <p:nvSpPr>
          <p:cNvPr id="3" name="Slide Number Placeholder 2">
            <a:extLst>
              <a:ext uri="{FF2B5EF4-FFF2-40B4-BE49-F238E27FC236}">
                <a16:creationId xmlns:a16="http://schemas.microsoft.com/office/drawing/2014/main" id="{3BDD6937-1201-62CD-4D3F-114E97578D00}"/>
              </a:ext>
            </a:extLst>
          </p:cNvPr>
          <p:cNvSpPr>
            <a:spLocks noGrp="1"/>
          </p:cNvSpPr>
          <p:nvPr>
            <p:ph type="sldNum" sz="quarter" idx="12"/>
          </p:nvPr>
        </p:nvSpPr>
        <p:spPr/>
        <p:txBody>
          <a:bodyPr/>
          <a:lstStyle/>
          <a:p>
            <a:fld id="{85C893B6-8239-B544-860F-8E6624F3670C}" type="slidenum">
              <a:rPr lang="en-US" smtClean="0"/>
              <a:t>37</a:t>
            </a:fld>
            <a:endParaRPr lang="en-US"/>
          </a:p>
        </p:txBody>
      </p:sp>
      <p:pic>
        <p:nvPicPr>
          <p:cNvPr id="7170" name="Picture 2">
            <a:extLst>
              <a:ext uri="{FF2B5EF4-FFF2-40B4-BE49-F238E27FC236}">
                <a16:creationId xmlns:a16="http://schemas.microsoft.com/office/drawing/2014/main" id="{BF950101-651F-BE42-36E2-56E8C92DBC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799" y="1337310"/>
            <a:ext cx="8343539" cy="5022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8652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5D4CE-BAC4-6704-6E89-5AACF68398BB}"/>
              </a:ext>
            </a:extLst>
          </p:cNvPr>
          <p:cNvSpPr>
            <a:spLocks noGrp="1"/>
          </p:cNvSpPr>
          <p:nvPr>
            <p:ph type="title"/>
          </p:nvPr>
        </p:nvSpPr>
        <p:spPr/>
        <p:txBody>
          <a:bodyPr/>
          <a:lstStyle/>
          <a:p>
            <a:r>
              <a:rPr lang="en-US" b="1" dirty="0">
                <a:solidFill>
                  <a:srgbClr val="00B050"/>
                </a:solidFill>
              </a:rPr>
              <a:t>(1) The iris dataset</a:t>
            </a:r>
          </a:p>
        </p:txBody>
      </p:sp>
      <p:sp>
        <p:nvSpPr>
          <p:cNvPr id="3" name="Content Placeholder 2">
            <a:extLst>
              <a:ext uri="{FF2B5EF4-FFF2-40B4-BE49-F238E27FC236}">
                <a16:creationId xmlns:a16="http://schemas.microsoft.com/office/drawing/2014/main" id="{A4237E46-C778-B274-F3D2-CA23B91EC3A4}"/>
              </a:ext>
            </a:extLst>
          </p:cNvPr>
          <p:cNvSpPr>
            <a:spLocks noGrp="1"/>
          </p:cNvSpPr>
          <p:nvPr>
            <p:ph sz="half" idx="1"/>
          </p:nvPr>
        </p:nvSpPr>
        <p:spPr>
          <a:xfrm>
            <a:off x="609600" y="1600201"/>
            <a:ext cx="4511040" cy="4683033"/>
          </a:xfrm>
        </p:spPr>
        <p:txBody>
          <a:bodyPr>
            <a:normAutofit lnSpcReduction="10000"/>
          </a:bodyPr>
          <a:lstStyle/>
          <a:p>
            <a:r>
              <a:rPr lang="en-US" dirty="0"/>
              <a:t>A collection of 150 observations based on data collected by the American botanist Edgar Anderson.</a:t>
            </a:r>
          </a:p>
          <a:p>
            <a:r>
              <a:rPr lang="en-US" dirty="0"/>
              <a:t>For three species of the iris flower (</a:t>
            </a:r>
            <a:r>
              <a:rPr lang="en-US" dirty="0" err="1"/>
              <a:t>setosa</a:t>
            </a:r>
            <a:r>
              <a:rPr lang="en-US" dirty="0"/>
              <a:t>, versicolor, and virginica) measurements (in cm) relating to the length and width of both the sepal, and the petal are recorded.</a:t>
            </a:r>
          </a:p>
        </p:txBody>
      </p:sp>
      <p:sp>
        <p:nvSpPr>
          <p:cNvPr id="5" name="Slide Number Placeholder 4">
            <a:extLst>
              <a:ext uri="{FF2B5EF4-FFF2-40B4-BE49-F238E27FC236}">
                <a16:creationId xmlns:a16="http://schemas.microsoft.com/office/drawing/2014/main" id="{0D469F63-430C-5A96-C2AC-83E1E31AAC85}"/>
              </a:ext>
            </a:extLst>
          </p:cNvPr>
          <p:cNvSpPr>
            <a:spLocks noGrp="1"/>
          </p:cNvSpPr>
          <p:nvPr>
            <p:ph type="sldNum" sz="quarter" idx="12"/>
          </p:nvPr>
        </p:nvSpPr>
        <p:spPr/>
        <p:txBody>
          <a:bodyPr/>
          <a:lstStyle/>
          <a:p>
            <a:fld id="{85C893B6-8239-B544-860F-8E6624F3670C}" type="slidenum">
              <a:rPr lang="en-US" smtClean="0"/>
              <a:t>4</a:t>
            </a:fld>
            <a:endParaRPr lang="en-US"/>
          </a:p>
        </p:txBody>
      </p:sp>
      <p:pic>
        <p:nvPicPr>
          <p:cNvPr id="7" name="Picture 6" descr="A screenshot of a computer code&#10;&#10;Description automatically generated">
            <a:extLst>
              <a:ext uri="{FF2B5EF4-FFF2-40B4-BE49-F238E27FC236}">
                <a16:creationId xmlns:a16="http://schemas.microsoft.com/office/drawing/2014/main" id="{93AF4B77-527E-FD9F-C4CD-08460625250A}"/>
              </a:ext>
            </a:extLst>
          </p:cNvPr>
          <p:cNvPicPr>
            <a:picLocks noChangeAspect="1"/>
          </p:cNvPicPr>
          <p:nvPr/>
        </p:nvPicPr>
        <p:blipFill>
          <a:blip r:embed="rId2"/>
          <a:stretch>
            <a:fillRect/>
          </a:stretch>
        </p:blipFill>
        <p:spPr>
          <a:xfrm>
            <a:off x="5406397" y="3429000"/>
            <a:ext cx="6045200" cy="2832100"/>
          </a:xfrm>
          <a:prstGeom prst="rect">
            <a:avLst/>
          </a:prstGeom>
        </p:spPr>
      </p:pic>
      <p:pic>
        <p:nvPicPr>
          <p:cNvPr id="9" name="Picture 8" descr="A close up of a flower&#10;&#10;Description automatically generated">
            <a:extLst>
              <a:ext uri="{FF2B5EF4-FFF2-40B4-BE49-F238E27FC236}">
                <a16:creationId xmlns:a16="http://schemas.microsoft.com/office/drawing/2014/main" id="{FC73FC2B-FDBB-8DBF-6E2B-FAB003DD6F68}"/>
              </a:ext>
            </a:extLst>
          </p:cNvPr>
          <p:cNvPicPr>
            <a:picLocks noChangeAspect="1"/>
          </p:cNvPicPr>
          <p:nvPr/>
        </p:nvPicPr>
        <p:blipFill>
          <a:blip r:embed="rId3"/>
          <a:stretch>
            <a:fillRect/>
          </a:stretch>
        </p:blipFill>
        <p:spPr>
          <a:xfrm>
            <a:off x="6399809" y="1488034"/>
            <a:ext cx="4058376" cy="1560914"/>
          </a:xfrm>
          <a:prstGeom prst="rect">
            <a:avLst/>
          </a:prstGeom>
        </p:spPr>
      </p:pic>
      <p:sp>
        <p:nvSpPr>
          <p:cNvPr id="11" name="TextBox 10">
            <a:extLst>
              <a:ext uri="{FF2B5EF4-FFF2-40B4-BE49-F238E27FC236}">
                <a16:creationId xmlns:a16="http://schemas.microsoft.com/office/drawing/2014/main" id="{9296769C-4751-232D-D901-F34FD185FD2D}"/>
              </a:ext>
            </a:extLst>
          </p:cNvPr>
          <p:cNvSpPr txBox="1"/>
          <p:nvPr/>
        </p:nvSpPr>
        <p:spPr>
          <a:xfrm>
            <a:off x="5658021" y="3048948"/>
            <a:ext cx="6100354" cy="307777"/>
          </a:xfrm>
          <a:prstGeom prst="rect">
            <a:avLst/>
          </a:prstGeom>
          <a:noFill/>
        </p:spPr>
        <p:txBody>
          <a:bodyPr wrap="square">
            <a:spAutoFit/>
          </a:bodyPr>
          <a:lstStyle/>
          <a:p>
            <a:r>
              <a:rPr lang="en-US" sz="1400" dirty="0">
                <a:hlinkClick r:id="rId4"/>
              </a:rPr>
              <a:t>http://www.lac.inpe.br/~rafael.santos/Docs/CAP394/WholeStory-Iris.html</a:t>
            </a:r>
            <a:r>
              <a:rPr lang="en-US" sz="1400" dirty="0"/>
              <a:t> </a:t>
            </a:r>
          </a:p>
        </p:txBody>
      </p:sp>
    </p:spTree>
    <p:extLst>
      <p:ext uri="{BB962C8B-B14F-4D97-AF65-F5344CB8AC3E}">
        <p14:creationId xmlns:p14="http://schemas.microsoft.com/office/powerpoint/2010/main" val="3469384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C5E7D-1464-0E27-3C2C-C97E1EDEAD2C}"/>
              </a:ext>
            </a:extLst>
          </p:cNvPr>
          <p:cNvSpPr>
            <a:spLocks noGrp="1"/>
          </p:cNvSpPr>
          <p:nvPr>
            <p:ph type="title"/>
          </p:nvPr>
        </p:nvSpPr>
        <p:spPr/>
        <p:txBody>
          <a:bodyPr>
            <a:normAutofit fontScale="90000"/>
          </a:bodyPr>
          <a:lstStyle/>
          <a:p>
            <a:r>
              <a:rPr lang="en-US" dirty="0"/>
              <a:t>Convert to longer format to support </a:t>
            </a:r>
            <a:r>
              <a:rPr lang="en-US" dirty="0" err="1"/>
              <a:t>visualisation</a:t>
            </a:r>
            <a:endParaRPr lang="en-US" dirty="0"/>
          </a:p>
        </p:txBody>
      </p:sp>
      <p:sp>
        <p:nvSpPr>
          <p:cNvPr id="3" name="Slide Number Placeholder 2">
            <a:extLst>
              <a:ext uri="{FF2B5EF4-FFF2-40B4-BE49-F238E27FC236}">
                <a16:creationId xmlns:a16="http://schemas.microsoft.com/office/drawing/2014/main" id="{69C68026-511B-EE8F-8269-097EA78D9E9A}"/>
              </a:ext>
            </a:extLst>
          </p:cNvPr>
          <p:cNvSpPr>
            <a:spLocks noGrp="1"/>
          </p:cNvSpPr>
          <p:nvPr>
            <p:ph type="sldNum" sz="quarter" idx="12"/>
          </p:nvPr>
        </p:nvSpPr>
        <p:spPr/>
        <p:txBody>
          <a:bodyPr/>
          <a:lstStyle/>
          <a:p>
            <a:fld id="{85C893B6-8239-B544-860F-8E6624F3670C}" type="slidenum">
              <a:rPr lang="en-US" smtClean="0"/>
              <a:t>5</a:t>
            </a:fld>
            <a:endParaRPr lang="en-US"/>
          </a:p>
        </p:txBody>
      </p:sp>
      <p:pic>
        <p:nvPicPr>
          <p:cNvPr id="5" name="Picture 4" descr="A screenshot of a computer&#10;&#10;Description automatically generated">
            <a:extLst>
              <a:ext uri="{FF2B5EF4-FFF2-40B4-BE49-F238E27FC236}">
                <a16:creationId xmlns:a16="http://schemas.microsoft.com/office/drawing/2014/main" id="{83413760-C8DC-3297-5D00-49B19006C24B}"/>
              </a:ext>
            </a:extLst>
          </p:cNvPr>
          <p:cNvPicPr>
            <a:picLocks noChangeAspect="1"/>
          </p:cNvPicPr>
          <p:nvPr/>
        </p:nvPicPr>
        <p:blipFill>
          <a:blip r:embed="rId2"/>
          <a:stretch>
            <a:fillRect/>
          </a:stretch>
        </p:blipFill>
        <p:spPr>
          <a:xfrm>
            <a:off x="1410475" y="1247820"/>
            <a:ext cx="9371049" cy="5072910"/>
          </a:xfrm>
          <a:prstGeom prst="rect">
            <a:avLst/>
          </a:prstGeom>
        </p:spPr>
      </p:pic>
    </p:spTree>
    <p:extLst>
      <p:ext uri="{BB962C8B-B14F-4D97-AF65-F5344CB8AC3E}">
        <p14:creationId xmlns:p14="http://schemas.microsoft.com/office/powerpoint/2010/main" val="715545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AA166FB-42E5-D289-E28C-F798ABD8EF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9212" y="1247820"/>
            <a:ext cx="8647612" cy="51174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B6ADBB5-6289-FE00-2456-60480E053BF8}"/>
              </a:ext>
            </a:extLst>
          </p:cNvPr>
          <p:cNvSpPr>
            <a:spLocks noGrp="1"/>
          </p:cNvSpPr>
          <p:nvPr>
            <p:ph type="title"/>
          </p:nvPr>
        </p:nvSpPr>
        <p:spPr/>
        <p:txBody>
          <a:bodyPr/>
          <a:lstStyle/>
          <a:p>
            <a:r>
              <a:rPr lang="en-US" dirty="0" err="1"/>
              <a:t>Visualise</a:t>
            </a:r>
            <a:endParaRPr lang="en-US" dirty="0"/>
          </a:p>
        </p:txBody>
      </p:sp>
      <p:sp>
        <p:nvSpPr>
          <p:cNvPr id="3" name="Slide Number Placeholder 2">
            <a:extLst>
              <a:ext uri="{FF2B5EF4-FFF2-40B4-BE49-F238E27FC236}">
                <a16:creationId xmlns:a16="http://schemas.microsoft.com/office/drawing/2014/main" id="{C4F6FF69-6536-A84F-FF81-7CAAA2EAD1D6}"/>
              </a:ext>
            </a:extLst>
          </p:cNvPr>
          <p:cNvSpPr>
            <a:spLocks noGrp="1"/>
          </p:cNvSpPr>
          <p:nvPr>
            <p:ph type="sldNum" sz="quarter" idx="12"/>
          </p:nvPr>
        </p:nvSpPr>
        <p:spPr/>
        <p:txBody>
          <a:bodyPr/>
          <a:lstStyle/>
          <a:p>
            <a:fld id="{85C893B6-8239-B544-860F-8E6624F3670C}" type="slidenum">
              <a:rPr lang="en-US" smtClean="0"/>
              <a:t>6</a:t>
            </a:fld>
            <a:endParaRPr lang="en-US"/>
          </a:p>
        </p:txBody>
      </p:sp>
      <p:pic>
        <p:nvPicPr>
          <p:cNvPr id="7" name="Picture 6" descr="A black text on a white background&#10;&#10;Description automatically generated">
            <a:extLst>
              <a:ext uri="{FF2B5EF4-FFF2-40B4-BE49-F238E27FC236}">
                <a16:creationId xmlns:a16="http://schemas.microsoft.com/office/drawing/2014/main" id="{5D515AB8-3EE6-F717-37EA-7F5BF6847C11}"/>
              </a:ext>
            </a:extLst>
          </p:cNvPr>
          <p:cNvPicPr>
            <a:picLocks noChangeAspect="1"/>
          </p:cNvPicPr>
          <p:nvPr/>
        </p:nvPicPr>
        <p:blipFill>
          <a:blip r:embed="rId3"/>
          <a:stretch>
            <a:fillRect/>
          </a:stretch>
        </p:blipFill>
        <p:spPr>
          <a:xfrm>
            <a:off x="94162" y="492689"/>
            <a:ext cx="4610100" cy="1193800"/>
          </a:xfrm>
          <a:prstGeom prst="rect">
            <a:avLst/>
          </a:prstGeom>
        </p:spPr>
      </p:pic>
    </p:spTree>
    <p:extLst>
      <p:ext uri="{BB962C8B-B14F-4D97-AF65-F5344CB8AC3E}">
        <p14:creationId xmlns:p14="http://schemas.microsoft.com/office/powerpoint/2010/main" val="233399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3C7A4-8BAF-DBCC-1587-FA1A84727818}"/>
              </a:ext>
            </a:extLst>
          </p:cNvPr>
          <p:cNvSpPr>
            <a:spLocks noGrp="1"/>
          </p:cNvSpPr>
          <p:nvPr>
            <p:ph type="title"/>
          </p:nvPr>
        </p:nvSpPr>
        <p:spPr/>
        <p:txBody>
          <a:bodyPr/>
          <a:lstStyle/>
          <a:p>
            <a:pPr algn="l"/>
            <a:r>
              <a:rPr lang="en-US" dirty="0"/>
              <a:t>Initial comments…</a:t>
            </a:r>
          </a:p>
        </p:txBody>
      </p:sp>
      <p:sp>
        <p:nvSpPr>
          <p:cNvPr id="4" name="Content Placeholder 3">
            <a:extLst>
              <a:ext uri="{FF2B5EF4-FFF2-40B4-BE49-F238E27FC236}">
                <a16:creationId xmlns:a16="http://schemas.microsoft.com/office/drawing/2014/main" id="{8BF3594F-B96A-CEB5-2450-DDE0F31BAB48}"/>
              </a:ext>
            </a:extLst>
          </p:cNvPr>
          <p:cNvSpPr>
            <a:spLocks noGrp="1"/>
          </p:cNvSpPr>
          <p:nvPr>
            <p:ph sz="half" idx="1"/>
          </p:nvPr>
        </p:nvSpPr>
        <p:spPr/>
        <p:txBody>
          <a:bodyPr>
            <a:normAutofit lnSpcReduction="10000"/>
          </a:bodyPr>
          <a:lstStyle/>
          <a:p>
            <a:r>
              <a:rPr lang="en-US" dirty="0"/>
              <a:t>The petal variables visualized on the top row show a clearer separation between the species. </a:t>
            </a:r>
          </a:p>
          <a:p>
            <a:r>
              <a:rPr lang="en-US" dirty="0"/>
              <a:t>Specifically, for both the petal length and width, the </a:t>
            </a:r>
            <a:r>
              <a:rPr lang="en-US" dirty="0" err="1"/>
              <a:t>setosa</a:t>
            </a:r>
            <a:r>
              <a:rPr lang="en-US" dirty="0"/>
              <a:t> histogram plot is fully distinct from the other two. </a:t>
            </a:r>
          </a:p>
          <a:p>
            <a:r>
              <a:rPr lang="en-US" dirty="0"/>
              <a:t>There also seems to be a difference between the versicolor and virginica species.</a:t>
            </a:r>
          </a:p>
        </p:txBody>
      </p:sp>
      <p:sp>
        <p:nvSpPr>
          <p:cNvPr id="3" name="Slide Number Placeholder 2">
            <a:extLst>
              <a:ext uri="{FF2B5EF4-FFF2-40B4-BE49-F238E27FC236}">
                <a16:creationId xmlns:a16="http://schemas.microsoft.com/office/drawing/2014/main" id="{C230D783-5BA6-9C3B-67DD-1D38CEF387B5}"/>
              </a:ext>
            </a:extLst>
          </p:cNvPr>
          <p:cNvSpPr>
            <a:spLocks noGrp="1"/>
          </p:cNvSpPr>
          <p:nvPr>
            <p:ph type="sldNum" sz="quarter" idx="12"/>
          </p:nvPr>
        </p:nvSpPr>
        <p:spPr/>
        <p:txBody>
          <a:bodyPr/>
          <a:lstStyle/>
          <a:p>
            <a:fld id="{85C893B6-8239-B544-860F-8E6624F3670C}" type="slidenum">
              <a:rPr lang="en-US" smtClean="0"/>
              <a:t>7</a:t>
            </a:fld>
            <a:endParaRPr lang="en-US"/>
          </a:p>
        </p:txBody>
      </p:sp>
      <p:pic>
        <p:nvPicPr>
          <p:cNvPr id="6" name="Picture 2">
            <a:extLst>
              <a:ext uri="{FF2B5EF4-FFF2-40B4-BE49-F238E27FC236}">
                <a16:creationId xmlns:a16="http://schemas.microsoft.com/office/drawing/2014/main" id="{4B339331-B320-DC3A-CB81-BAAFD90E1C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5473" y="2292750"/>
            <a:ext cx="6098623" cy="36090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 up of a flower&#10;&#10;Description automatically generated">
            <a:extLst>
              <a:ext uri="{FF2B5EF4-FFF2-40B4-BE49-F238E27FC236}">
                <a16:creationId xmlns:a16="http://schemas.microsoft.com/office/drawing/2014/main" id="{6C10F193-D264-B9A2-15E3-DEF12C4CC941}"/>
              </a:ext>
            </a:extLst>
          </p:cNvPr>
          <p:cNvPicPr>
            <a:picLocks noChangeAspect="1"/>
          </p:cNvPicPr>
          <p:nvPr/>
        </p:nvPicPr>
        <p:blipFill>
          <a:blip r:embed="rId3"/>
          <a:stretch>
            <a:fillRect/>
          </a:stretch>
        </p:blipFill>
        <p:spPr>
          <a:xfrm>
            <a:off x="7010060" y="549273"/>
            <a:ext cx="4058376" cy="1560914"/>
          </a:xfrm>
          <a:prstGeom prst="rect">
            <a:avLst/>
          </a:prstGeom>
        </p:spPr>
      </p:pic>
    </p:spTree>
    <p:extLst>
      <p:ext uri="{BB962C8B-B14F-4D97-AF65-F5344CB8AC3E}">
        <p14:creationId xmlns:p14="http://schemas.microsoft.com/office/powerpoint/2010/main" val="165040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E1E52-7F82-594F-F4E8-9591D82234E8}"/>
              </a:ext>
            </a:extLst>
          </p:cNvPr>
          <p:cNvSpPr>
            <a:spLocks noGrp="1"/>
          </p:cNvSpPr>
          <p:nvPr>
            <p:ph type="title"/>
          </p:nvPr>
        </p:nvSpPr>
        <p:spPr/>
        <p:txBody>
          <a:bodyPr/>
          <a:lstStyle/>
          <a:p>
            <a:r>
              <a:rPr lang="en-US" dirty="0"/>
              <a:t>Another view</a:t>
            </a:r>
          </a:p>
        </p:txBody>
      </p:sp>
      <p:sp>
        <p:nvSpPr>
          <p:cNvPr id="3" name="Slide Number Placeholder 2">
            <a:extLst>
              <a:ext uri="{FF2B5EF4-FFF2-40B4-BE49-F238E27FC236}">
                <a16:creationId xmlns:a16="http://schemas.microsoft.com/office/drawing/2014/main" id="{A1532DCE-BA00-0BD8-6ED6-D6C47AA7C651}"/>
              </a:ext>
            </a:extLst>
          </p:cNvPr>
          <p:cNvSpPr>
            <a:spLocks noGrp="1"/>
          </p:cNvSpPr>
          <p:nvPr>
            <p:ph type="sldNum" sz="quarter" idx="12"/>
          </p:nvPr>
        </p:nvSpPr>
        <p:spPr/>
        <p:txBody>
          <a:bodyPr/>
          <a:lstStyle/>
          <a:p>
            <a:fld id="{85C893B6-8239-B544-860F-8E6624F3670C}" type="slidenum">
              <a:rPr lang="en-US" smtClean="0"/>
              <a:t>8</a:t>
            </a:fld>
            <a:endParaRPr lang="en-US"/>
          </a:p>
        </p:txBody>
      </p:sp>
      <p:pic>
        <p:nvPicPr>
          <p:cNvPr id="4098" name="Picture 2">
            <a:extLst>
              <a:ext uri="{FF2B5EF4-FFF2-40B4-BE49-F238E27FC236}">
                <a16:creationId xmlns:a16="http://schemas.microsoft.com/office/drawing/2014/main" id="{ACD8819F-900D-6B5C-4E37-911980DA0F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752" y="1954066"/>
            <a:ext cx="6521727" cy="40156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 code&#10;&#10;Description automatically generated">
            <a:extLst>
              <a:ext uri="{FF2B5EF4-FFF2-40B4-BE49-F238E27FC236}">
                <a16:creationId xmlns:a16="http://schemas.microsoft.com/office/drawing/2014/main" id="{82D72AE6-3BFF-B11B-8EAA-10D6F2169998}"/>
              </a:ext>
            </a:extLst>
          </p:cNvPr>
          <p:cNvPicPr>
            <a:picLocks noChangeAspect="1"/>
          </p:cNvPicPr>
          <p:nvPr/>
        </p:nvPicPr>
        <p:blipFill>
          <a:blip r:embed="rId3"/>
          <a:stretch>
            <a:fillRect/>
          </a:stretch>
        </p:blipFill>
        <p:spPr>
          <a:xfrm>
            <a:off x="7131327" y="1805453"/>
            <a:ext cx="4952769" cy="4142882"/>
          </a:xfrm>
          <a:prstGeom prst="rect">
            <a:avLst/>
          </a:prstGeom>
        </p:spPr>
      </p:pic>
    </p:spTree>
    <p:extLst>
      <p:ext uri="{BB962C8B-B14F-4D97-AF65-F5344CB8AC3E}">
        <p14:creationId xmlns:p14="http://schemas.microsoft.com/office/powerpoint/2010/main" val="21518303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F3670-CE4D-05AE-6303-3EC9C012B84E}"/>
              </a:ext>
            </a:extLst>
          </p:cNvPr>
          <p:cNvSpPr>
            <a:spLocks noGrp="1"/>
          </p:cNvSpPr>
          <p:nvPr>
            <p:ph type="title"/>
          </p:nvPr>
        </p:nvSpPr>
        <p:spPr/>
        <p:txBody>
          <a:bodyPr/>
          <a:lstStyle/>
          <a:p>
            <a:r>
              <a:rPr lang="en-US" b="1" dirty="0">
                <a:solidFill>
                  <a:srgbClr val="00B050"/>
                </a:solidFill>
              </a:rPr>
              <a:t>(2) Temperature and Energy Demand</a:t>
            </a:r>
          </a:p>
        </p:txBody>
      </p:sp>
      <p:sp>
        <p:nvSpPr>
          <p:cNvPr id="3" name="Content Placeholder 2">
            <a:extLst>
              <a:ext uri="{FF2B5EF4-FFF2-40B4-BE49-F238E27FC236}">
                <a16:creationId xmlns:a16="http://schemas.microsoft.com/office/drawing/2014/main" id="{B2F235BB-AE8D-A10D-4B29-BC01443DFE4C}"/>
              </a:ext>
            </a:extLst>
          </p:cNvPr>
          <p:cNvSpPr>
            <a:spLocks noGrp="1"/>
          </p:cNvSpPr>
          <p:nvPr>
            <p:ph sz="half" idx="1"/>
          </p:nvPr>
        </p:nvSpPr>
        <p:spPr>
          <a:xfrm>
            <a:off x="609600" y="1600201"/>
            <a:ext cx="4545330" cy="4525963"/>
          </a:xfrm>
        </p:spPr>
        <p:txBody>
          <a:bodyPr>
            <a:normAutofit fontScale="92500" lnSpcReduction="20000"/>
          </a:bodyPr>
          <a:lstStyle/>
          <a:p>
            <a:r>
              <a:rPr lang="en-US" dirty="0"/>
              <a:t>Our next example focuses on time series data recorded in Victoria, Australia from 2012 through to 2014, and it can be accessed through CRAN (Hyndman and </a:t>
            </a:r>
            <a:r>
              <a:rPr lang="en-US" dirty="0" err="1"/>
              <a:t>Athanasopoulos</a:t>
            </a:r>
            <a:r>
              <a:rPr lang="en-US" dirty="0"/>
              <a:t>, 2021).</a:t>
            </a:r>
          </a:p>
          <a:p>
            <a:r>
              <a:rPr lang="en-US" dirty="0"/>
              <a:t>The dataset contains electricity demand values (megawatt hours) and the corresponding temperature levels (</a:t>
            </a:r>
            <a:r>
              <a:rPr lang="en-US" dirty="0" err="1"/>
              <a:t>celsius</a:t>
            </a:r>
            <a:r>
              <a:rPr lang="en-US" dirty="0"/>
              <a:t>) at 30 minute intervals.</a:t>
            </a:r>
          </a:p>
        </p:txBody>
      </p:sp>
      <p:sp>
        <p:nvSpPr>
          <p:cNvPr id="4" name="Slide Number Placeholder 3">
            <a:extLst>
              <a:ext uri="{FF2B5EF4-FFF2-40B4-BE49-F238E27FC236}">
                <a16:creationId xmlns:a16="http://schemas.microsoft.com/office/drawing/2014/main" id="{537E042E-16C2-1C28-5E02-D40E26D06CA4}"/>
              </a:ext>
            </a:extLst>
          </p:cNvPr>
          <p:cNvSpPr>
            <a:spLocks noGrp="1"/>
          </p:cNvSpPr>
          <p:nvPr>
            <p:ph type="sldNum" sz="quarter" idx="12"/>
          </p:nvPr>
        </p:nvSpPr>
        <p:spPr/>
        <p:txBody>
          <a:bodyPr/>
          <a:lstStyle/>
          <a:p>
            <a:fld id="{85C893B6-8239-B544-860F-8E6624F3670C}" type="slidenum">
              <a:rPr lang="en-US" smtClean="0"/>
              <a:t>9</a:t>
            </a:fld>
            <a:endParaRPr lang="en-US"/>
          </a:p>
        </p:txBody>
      </p:sp>
      <p:pic>
        <p:nvPicPr>
          <p:cNvPr id="7" name="Picture 6" descr="A white rectangular object with a black border&#10;&#10;Description automatically generated">
            <a:extLst>
              <a:ext uri="{FF2B5EF4-FFF2-40B4-BE49-F238E27FC236}">
                <a16:creationId xmlns:a16="http://schemas.microsoft.com/office/drawing/2014/main" id="{A4B7402A-2ED4-F3DC-38A9-953B5E235C99}"/>
              </a:ext>
            </a:extLst>
          </p:cNvPr>
          <p:cNvPicPr>
            <a:picLocks noChangeAspect="1"/>
          </p:cNvPicPr>
          <p:nvPr/>
        </p:nvPicPr>
        <p:blipFill>
          <a:blip r:embed="rId2"/>
          <a:stretch>
            <a:fillRect/>
          </a:stretch>
        </p:blipFill>
        <p:spPr>
          <a:xfrm>
            <a:off x="5504180" y="1527399"/>
            <a:ext cx="6438900" cy="1689100"/>
          </a:xfrm>
          <a:prstGeom prst="rect">
            <a:avLst/>
          </a:prstGeom>
        </p:spPr>
      </p:pic>
      <p:pic>
        <p:nvPicPr>
          <p:cNvPr id="9" name="Picture 8" descr="A screenshot of a computer code&#10;&#10;Description automatically generated">
            <a:extLst>
              <a:ext uri="{FF2B5EF4-FFF2-40B4-BE49-F238E27FC236}">
                <a16:creationId xmlns:a16="http://schemas.microsoft.com/office/drawing/2014/main" id="{2B723098-BCB9-A272-40FC-D8392D43219A}"/>
              </a:ext>
            </a:extLst>
          </p:cNvPr>
          <p:cNvPicPr>
            <a:picLocks noChangeAspect="1"/>
          </p:cNvPicPr>
          <p:nvPr/>
        </p:nvPicPr>
        <p:blipFill>
          <a:blip r:embed="rId3"/>
          <a:stretch>
            <a:fillRect/>
          </a:stretch>
        </p:blipFill>
        <p:spPr>
          <a:xfrm>
            <a:off x="5504180" y="3429000"/>
            <a:ext cx="6502400" cy="2082800"/>
          </a:xfrm>
          <a:prstGeom prst="rect">
            <a:avLst/>
          </a:prstGeom>
        </p:spPr>
      </p:pic>
    </p:spTree>
    <p:extLst>
      <p:ext uri="{BB962C8B-B14F-4D97-AF65-F5344CB8AC3E}">
        <p14:creationId xmlns:p14="http://schemas.microsoft.com/office/powerpoint/2010/main" val="22984796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22135</TotalTime>
  <Words>862</Words>
  <Application>Microsoft Macintosh PowerPoint</Application>
  <PresentationFormat>Widescreen</PresentationFormat>
  <Paragraphs>106</Paragraphs>
  <Slides>37</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37</vt:i4>
      </vt:variant>
    </vt:vector>
  </HeadingPairs>
  <TitlesOfParts>
    <vt:vector size="40" baseType="lpstr">
      <vt:lpstr>Arial</vt:lpstr>
      <vt:lpstr>Calibri</vt:lpstr>
      <vt:lpstr>Office Theme</vt:lpstr>
      <vt:lpstr>Data Science for Operational Researchers using R</vt:lpstr>
      <vt:lpstr>Exploratory Data Analysis</vt:lpstr>
      <vt:lpstr>Process for EDA</vt:lpstr>
      <vt:lpstr>(1) The iris dataset</vt:lpstr>
      <vt:lpstr>Convert to longer format to support visualisation</vt:lpstr>
      <vt:lpstr>Visualise</vt:lpstr>
      <vt:lpstr>Initial comments…</vt:lpstr>
      <vt:lpstr>Another view</vt:lpstr>
      <vt:lpstr>(2) Temperature and Energy Demand</vt:lpstr>
      <vt:lpstr>Available data</vt:lpstr>
      <vt:lpstr>Variables added</vt:lpstr>
      <vt:lpstr>PowerPoint Presentation</vt:lpstr>
      <vt:lpstr>The resulting tibble…</vt:lpstr>
      <vt:lpstr>Exploring the time series…</vt:lpstr>
      <vt:lpstr>Correlation coefficient: Temperature, Demand </vt:lpstr>
      <vt:lpstr>PowerPoint Presentation</vt:lpstr>
      <vt:lpstr>Maximum demand information: per year, quarter</vt:lpstr>
      <vt:lpstr>(3) Exploring Housing Values</vt:lpstr>
      <vt:lpstr>Pair-wise associations</vt:lpstr>
      <vt:lpstr>Exploring the correlation data…</vt:lpstr>
      <vt:lpstr>Transforming the data…</vt:lpstr>
      <vt:lpstr>PowerPoint Presentation</vt:lpstr>
      <vt:lpstr>(4) Passenger survival on the Titanic</vt:lpstr>
      <vt:lpstr>PowerPoint Presentation</vt:lpstr>
      <vt:lpstr>PowerPoint Presentation</vt:lpstr>
      <vt:lpstr>Overall summaries of the data.</vt:lpstr>
      <vt:lpstr>Exploring differences: male/female</vt:lpstr>
      <vt:lpstr>Exploring differences: 1st, 2nd, and 3rd class</vt:lpstr>
      <vt:lpstr>Differences by two groupings</vt:lpstr>
      <vt:lpstr>PowerPoint Presentation</vt:lpstr>
      <vt:lpstr>(5) Wind direction and winter temperatures</vt:lpstr>
      <vt:lpstr>Filter 4 stations and modify wdsp to kmh</vt:lpstr>
      <vt:lpstr>Add wind direction as NESW</vt:lpstr>
      <vt:lpstr>Show the resulting tibble</vt:lpstr>
      <vt:lpstr>Filter by winter month (10, 11, and 1)</vt:lpstr>
      <vt:lpstr>ggplot() call</vt:lpstr>
      <vt:lpstr>Visualisation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dc:creator>
  <cp:lastModifiedBy>Duggan, James</cp:lastModifiedBy>
  <cp:revision>568</cp:revision>
  <cp:lastPrinted>2020-11-24T11:26:30Z</cp:lastPrinted>
  <dcterms:created xsi:type="dcterms:W3CDTF">2016-06-27T07:49:28Z</dcterms:created>
  <dcterms:modified xsi:type="dcterms:W3CDTF">2024-10-24T21:09:29Z</dcterms:modified>
</cp:coreProperties>
</file>